
<file path=[Content_Types].xml><?xml version="1.0" encoding="utf-8"?>
<Types xmlns="http://schemas.openxmlformats.org/package/2006/content-types">
  <Default Extension="png" ContentType="image/png"/>
  <Default Extension="jpeg" ContentType="image/jpeg"/>
  <Default Extension="mov" ContentType="audio/unknown"/>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938" r:id="rId5"/>
  </p:sldMasterIdLst>
  <p:notesMasterIdLst>
    <p:notesMasterId r:id="rId37"/>
  </p:notesMasterIdLst>
  <p:handoutMasterIdLst>
    <p:handoutMasterId r:id="rId38"/>
  </p:handoutMasterIdLst>
  <p:sldIdLst>
    <p:sldId id="486" r:id="rId6"/>
    <p:sldId id="489" r:id="rId7"/>
    <p:sldId id="482" r:id="rId8"/>
    <p:sldId id="488" r:id="rId9"/>
    <p:sldId id="490" r:id="rId10"/>
    <p:sldId id="487" r:id="rId11"/>
    <p:sldId id="492" r:id="rId12"/>
    <p:sldId id="493" r:id="rId13"/>
    <p:sldId id="509" r:id="rId14"/>
    <p:sldId id="491" r:id="rId15"/>
    <p:sldId id="512" r:id="rId16"/>
    <p:sldId id="511" r:id="rId17"/>
    <p:sldId id="495" r:id="rId18"/>
    <p:sldId id="494" r:id="rId19"/>
    <p:sldId id="510" r:id="rId20"/>
    <p:sldId id="496" r:id="rId21"/>
    <p:sldId id="497" r:id="rId22"/>
    <p:sldId id="498" r:id="rId23"/>
    <p:sldId id="513" r:id="rId24"/>
    <p:sldId id="503" r:id="rId25"/>
    <p:sldId id="499" r:id="rId26"/>
    <p:sldId id="500" r:id="rId27"/>
    <p:sldId id="507" r:id="rId28"/>
    <p:sldId id="508" r:id="rId29"/>
    <p:sldId id="514" r:id="rId30"/>
    <p:sldId id="504" r:id="rId31"/>
    <p:sldId id="505" r:id="rId32"/>
    <p:sldId id="506" r:id="rId33"/>
    <p:sldId id="501" r:id="rId34"/>
    <p:sldId id="502" r:id="rId35"/>
    <p:sldId id="480" r:id="rId36"/>
  </p:sldIdLst>
  <p:sldSz cx="12192000" cy="6858000"/>
  <p:notesSz cx="6858000" cy="9296400"/>
  <p:defaultTextStyle>
    <a:defPPr>
      <a:defRPr lang="en-US"/>
    </a:defPPr>
    <a:lvl1pPr algn="l" rtl="0" eaLnBrk="0" fontAlgn="base" hangingPunct="0">
      <a:spcBef>
        <a:spcPct val="0"/>
      </a:spcBef>
      <a:spcAft>
        <a:spcPct val="0"/>
      </a:spcAft>
      <a:defRPr sz="3200" b="1" kern="1200">
        <a:solidFill>
          <a:schemeClr val="tx1"/>
        </a:solidFill>
        <a:latin typeface="Arial" panose="020B0604020202020204" pitchFamily="34" charset="0"/>
        <a:ea typeface="ＭＳ Ｐゴシック" panose="020B0600070205080204" pitchFamily="34" charset="-128"/>
        <a:cs typeface="+mn-cs"/>
      </a:defRPr>
    </a:lvl1pPr>
    <a:lvl2pPr marL="608013" indent="-150813" algn="l" rtl="0" eaLnBrk="0" fontAlgn="base" hangingPunct="0">
      <a:spcBef>
        <a:spcPct val="0"/>
      </a:spcBef>
      <a:spcAft>
        <a:spcPct val="0"/>
      </a:spcAft>
      <a:defRPr sz="3200" b="1" kern="1200">
        <a:solidFill>
          <a:schemeClr val="tx1"/>
        </a:solidFill>
        <a:latin typeface="Arial" panose="020B0604020202020204" pitchFamily="34" charset="0"/>
        <a:ea typeface="ＭＳ Ｐゴシック" panose="020B0600070205080204" pitchFamily="34" charset="-128"/>
        <a:cs typeface="+mn-cs"/>
      </a:defRPr>
    </a:lvl2pPr>
    <a:lvl3pPr marL="1217613" indent="-303213" algn="l" rtl="0" eaLnBrk="0" fontAlgn="base" hangingPunct="0">
      <a:spcBef>
        <a:spcPct val="0"/>
      </a:spcBef>
      <a:spcAft>
        <a:spcPct val="0"/>
      </a:spcAft>
      <a:defRPr sz="3200" b="1" kern="1200">
        <a:solidFill>
          <a:schemeClr val="tx1"/>
        </a:solidFill>
        <a:latin typeface="Arial" panose="020B0604020202020204" pitchFamily="34" charset="0"/>
        <a:ea typeface="ＭＳ Ｐゴシック" panose="020B0600070205080204" pitchFamily="34" charset="-128"/>
        <a:cs typeface="+mn-cs"/>
      </a:defRPr>
    </a:lvl3pPr>
    <a:lvl4pPr marL="1827213" indent="-455613" algn="l" rtl="0" eaLnBrk="0" fontAlgn="base" hangingPunct="0">
      <a:spcBef>
        <a:spcPct val="0"/>
      </a:spcBef>
      <a:spcAft>
        <a:spcPct val="0"/>
      </a:spcAft>
      <a:defRPr sz="3200" b="1" kern="1200">
        <a:solidFill>
          <a:schemeClr val="tx1"/>
        </a:solidFill>
        <a:latin typeface="Arial" panose="020B0604020202020204" pitchFamily="34" charset="0"/>
        <a:ea typeface="ＭＳ Ｐゴシック" panose="020B0600070205080204" pitchFamily="34" charset="-128"/>
        <a:cs typeface="+mn-cs"/>
      </a:defRPr>
    </a:lvl4pPr>
    <a:lvl5pPr marL="2436813" indent="-608013" algn="l" rtl="0" eaLnBrk="0" fontAlgn="base" hangingPunct="0">
      <a:spcBef>
        <a:spcPct val="0"/>
      </a:spcBef>
      <a:spcAft>
        <a:spcPct val="0"/>
      </a:spcAft>
      <a:defRPr sz="32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32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32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32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3200" b="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 xmlns:p15="http://schemas.microsoft.com/office/powerpoint/2012/main">
        <p15:guide id="1" orient="horz" pos="4224">
          <p15:clr>
            <a:srgbClr val="A4A3A4"/>
          </p15:clr>
        </p15:guide>
        <p15:guide id="2" orient="horz" pos="1560">
          <p15:clr>
            <a:srgbClr val="A4A3A4"/>
          </p15:clr>
        </p15:guide>
        <p15:guide id="3" orient="horz" pos="3888">
          <p15:clr>
            <a:srgbClr val="A4A3A4"/>
          </p15:clr>
        </p15:guide>
        <p15:guide id="4" pos="240">
          <p15:clr>
            <a:srgbClr val="A4A3A4"/>
          </p15:clr>
        </p15:guide>
        <p15:guide id="5" pos="7277">
          <p15:clr>
            <a:srgbClr val="A4A3A4"/>
          </p15:clr>
        </p15:guide>
        <p15:guide id="6" pos="4032">
          <p15:clr>
            <a:srgbClr val="A4A3A4"/>
          </p15:clr>
        </p15:guide>
        <p15:guide id="7" orient="horz" pos="3816">
          <p15:clr>
            <a:srgbClr val="A4A3A4"/>
          </p15:clr>
        </p15:guide>
      </p15:sldGuideLst>
    </p:ext>
    <p:ext uri="{2D200454-40CA-4A62-9FC3-DE9A4176ACB9}">
      <p15:notesGuideLst xmlns=""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2B00"/>
    <a:srgbClr val="555555"/>
    <a:srgbClr val="D52B1E"/>
    <a:srgbClr val="8A6C4C"/>
    <a:srgbClr val="545553"/>
    <a:srgbClr val="DC5034"/>
    <a:srgbClr val="777777"/>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84527" autoAdjust="0"/>
  </p:normalViewPr>
  <p:slideViewPr>
    <p:cSldViewPr snapToGrid="0">
      <p:cViewPr>
        <p:scale>
          <a:sx n="66" d="100"/>
          <a:sy n="66" d="100"/>
        </p:scale>
        <p:origin x="-632" y="256"/>
      </p:cViewPr>
      <p:guideLst>
        <p:guide orient="horz" pos="4224"/>
        <p:guide orient="horz" pos="1560"/>
        <p:guide orient="horz" pos="3888"/>
        <p:guide orient="horz" pos="3816"/>
        <p:guide pos="240"/>
        <p:guide pos="7277"/>
        <p:guide pos="4032"/>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7276"/>
    </p:cViewPr>
  </p:sorterViewPr>
  <p:notesViewPr>
    <p:cSldViewPr snapToGrid="0">
      <p:cViewPr>
        <p:scale>
          <a:sx n="75" d="100"/>
          <a:sy n="75" d="100"/>
        </p:scale>
        <p:origin x="-1242" y="-66"/>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file:///C:\Users\tscami38\Downloads\SearchFields.xlsx" TargetMode="External"/></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file:///C:\Users\tscami38\Desktop\Samsung%20AHRI.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ln>
                  <a:noFill/>
                </a:ln>
                <a:solidFill>
                  <a:schemeClr val="tx1">
                    <a:lumMod val="65000"/>
                    <a:lumOff val="35000"/>
                  </a:schemeClr>
                </a:solidFill>
                <a:latin typeface="+mn-lt"/>
                <a:ea typeface="+mn-ea"/>
                <a:cs typeface="+mn-cs"/>
              </a:defRPr>
            </a:pPr>
            <a:r>
              <a:rPr lang="en-US"/>
              <a:t>IEER</a:t>
            </a:r>
          </a:p>
        </c:rich>
      </c:tx>
      <c:layout/>
      <c:overlay val="0"/>
      <c:spPr>
        <a:noFill/>
        <a:ln>
          <a:noFill/>
        </a:ln>
        <a:effectLst/>
      </c:spPr>
    </c:title>
    <c:autoTitleDeleted val="0"/>
    <c:plotArea>
      <c:layout/>
      <c:lineChart>
        <c:grouping val="standard"/>
        <c:varyColors val="0"/>
        <c:ser>
          <c:idx val="0"/>
          <c:order val="0"/>
          <c:tx>
            <c:strRef>
              <c:f>[SearchFields.xlsx]Sheet1!$C$2</c:f>
              <c:strCache>
                <c:ptCount val="1"/>
                <c:pt idx="0">
                  <c:v>SAMSUNG</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[SearchFields.xlsx]Sheet1!$G$33:$G$38</c:f>
              <c:numCache>
                <c:formatCode>General</c:formatCode>
                <c:ptCount val="6"/>
                <c:pt idx="0">
                  <c:v>72</c:v>
                </c:pt>
                <c:pt idx="1">
                  <c:v>96</c:v>
                </c:pt>
                <c:pt idx="2">
                  <c:v>120</c:v>
                </c:pt>
                <c:pt idx="3">
                  <c:v>144</c:v>
                </c:pt>
                <c:pt idx="4">
                  <c:v>168</c:v>
                </c:pt>
                <c:pt idx="5">
                  <c:v>192</c:v>
                </c:pt>
              </c:numCache>
            </c:numRef>
          </c:cat>
          <c:val>
            <c:numRef>
              <c:f>[SearchFields.xlsx]Sheet1!$S$2:$S$7</c:f>
              <c:numCache>
                <c:formatCode>_(* #,##0.00_);_(* \(#,##0.00\);_(* "-"??_);_(@_)</c:formatCode>
                <c:ptCount val="6"/>
                <c:pt idx="0">
                  <c:v>22.5</c:v>
                </c:pt>
                <c:pt idx="1">
                  <c:v>23</c:v>
                </c:pt>
                <c:pt idx="2">
                  <c:v>23</c:v>
                </c:pt>
                <c:pt idx="3">
                  <c:v>21.6</c:v>
                </c:pt>
                <c:pt idx="4">
                  <c:v>20.8</c:v>
                </c:pt>
                <c:pt idx="5">
                  <c:v>21</c:v>
                </c:pt>
              </c:numCache>
            </c:numRef>
          </c:val>
          <c:smooth val="0"/>
          <c:extLst xmlns:c16r2="http://schemas.microsoft.com/office/drawing/2015/06/chart">
            <c:ext xmlns:c16="http://schemas.microsoft.com/office/drawing/2014/chart" uri="{C3380CC4-5D6E-409C-BE32-E72D297353CC}">
              <c16:uniqueId val="{00000000-2422-4B59-ACFD-69885AB29FF8}"/>
            </c:ext>
          </c:extLst>
        </c:ser>
        <c:ser>
          <c:idx val="1"/>
          <c:order val="1"/>
          <c:tx>
            <c:strRef>
              <c:f>[SearchFields.xlsx]Sheet1!$C$9</c:f>
              <c:strCache>
                <c:ptCount val="1"/>
                <c:pt idx="0">
                  <c:v>DAIKIN</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[SearchFields.xlsx]Sheet1!$G$33:$G$38</c:f>
              <c:numCache>
                <c:formatCode>General</c:formatCode>
                <c:ptCount val="6"/>
                <c:pt idx="0">
                  <c:v>72</c:v>
                </c:pt>
                <c:pt idx="1">
                  <c:v>96</c:v>
                </c:pt>
                <c:pt idx="2">
                  <c:v>120</c:v>
                </c:pt>
                <c:pt idx="3">
                  <c:v>144</c:v>
                </c:pt>
                <c:pt idx="4">
                  <c:v>168</c:v>
                </c:pt>
                <c:pt idx="5">
                  <c:v>192</c:v>
                </c:pt>
              </c:numCache>
            </c:numRef>
          </c:cat>
          <c:val>
            <c:numRef>
              <c:f>[SearchFields.xlsx]Sheet1!$S$9:$S$13</c:f>
              <c:numCache>
                <c:formatCode>_(* #,##0.00_);_(* \(#,##0.00\);_(* "-"??_);_(@_)</c:formatCode>
                <c:ptCount val="5"/>
                <c:pt idx="0">
                  <c:v>20.7</c:v>
                </c:pt>
                <c:pt idx="1">
                  <c:v>22.5</c:v>
                </c:pt>
                <c:pt idx="2">
                  <c:v>22</c:v>
                </c:pt>
                <c:pt idx="3">
                  <c:v>22.6</c:v>
                </c:pt>
                <c:pt idx="4">
                  <c:v>19.8</c:v>
                </c:pt>
              </c:numCache>
            </c:numRef>
          </c:val>
          <c:smooth val="0"/>
          <c:extLst xmlns:c16r2="http://schemas.microsoft.com/office/drawing/2015/06/chart">
            <c:ext xmlns:c16="http://schemas.microsoft.com/office/drawing/2014/chart" uri="{C3380CC4-5D6E-409C-BE32-E72D297353CC}">
              <c16:uniqueId val="{00000001-2422-4B59-ACFD-69885AB29FF8}"/>
            </c:ext>
          </c:extLst>
        </c:ser>
        <c:ser>
          <c:idx val="2"/>
          <c:order val="2"/>
          <c:tx>
            <c:strRef>
              <c:f>[SearchFields.xlsx]Sheet1!$C$15</c:f>
              <c:strCache>
                <c:ptCount val="1"/>
                <c:pt idx="0">
                  <c:v>LG</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f>[SearchFields.xlsx]Sheet1!$G$33:$G$38</c:f>
              <c:numCache>
                <c:formatCode>General</c:formatCode>
                <c:ptCount val="6"/>
                <c:pt idx="0">
                  <c:v>72</c:v>
                </c:pt>
                <c:pt idx="1">
                  <c:v>96</c:v>
                </c:pt>
                <c:pt idx="2">
                  <c:v>120</c:v>
                </c:pt>
                <c:pt idx="3">
                  <c:v>144</c:v>
                </c:pt>
                <c:pt idx="4">
                  <c:v>168</c:v>
                </c:pt>
                <c:pt idx="5">
                  <c:v>192</c:v>
                </c:pt>
              </c:numCache>
            </c:numRef>
          </c:cat>
          <c:val>
            <c:numRef>
              <c:f>[SearchFields.xlsx]Sheet1!$S$15:$S$19</c:f>
              <c:numCache>
                <c:formatCode>_(* #,##0.00_);_(* \(#,##0.00\);_(* "-"??_);_(@_)</c:formatCode>
                <c:ptCount val="5"/>
                <c:pt idx="0">
                  <c:v>23.5</c:v>
                </c:pt>
                <c:pt idx="1">
                  <c:v>25</c:v>
                </c:pt>
                <c:pt idx="2">
                  <c:v>23</c:v>
                </c:pt>
                <c:pt idx="3">
                  <c:v>22.5</c:v>
                </c:pt>
                <c:pt idx="4">
                  <c:v>19.600000000000001</c:v>
                </c:pt>
              </c:numCache>
            </c:numRef>
          </c:val>
          <c:smooth val="0"/>
          <c:extLst xmlns:c16r2="http://schemas.microsoft.com/office/drawing/2015/06/chart">
            <c:ext xmlns:c16="http://schemas.microsoft.com/office/drawing/2014/chart" uri="{C3380CC4-5D6E-409C-BE32-E72D297353CC}">
              <c16:uniqueId val="{00000002-2422-4B59-ACFD-69885AB29FF8}"/>
            </c:ext>
          </c:extLst>
        </c:ser>
        <c:ser>
          <c:idx val="3"/>
          <c:order val="3"/>
          <c:tx>
            <c:strRef>
              <c:f>[SearchFields.xlsx]Sheet1!$C$21</c:f>
              <c:strCache>
                <c:ptCount val="1"/>
                <c:pt idx="0">
                  <c:v>Mitsubishi Electric "L" Gen</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[SearchFields.xlsx]Sheet1!$G$33:$G$38</c:f>
              <c:numCache>
                <c:formatCode>General</c:formatCode>
                <c:ptCount val="6"/>
                <c:pt idx="0">
                  <c:v>72</c:v>
                </c:pt>
                <c:pt idx="1">
                  <c:v>96</c:v>
                </c:pt>
                <c:pt idx="2">
                  <c:v>120</c:v>
                </c:pt>
                <c:pt idx="3">
                  <c:v>144</c:v>
                </c:pt>
                <c:pt idx="4">
                  <c:v>168</c:v>
                </c:pt>
                <c:pt idx="5">
                  <c:v>192</c:v>
                </c:pt>
              </c:numCache>
            </c:numRef>
          </c:cat>
          <c:val>
            <c:numRef>
              <c:f>[SearchFields.xlsx]Sheet1!$S$21:$S$25</c:f>
              <c:numCache>
                <c:formatCode>_(* #,##0.00_);_(* \(#,##0.00\);_(* "-"??_);_(@_)</c:formatCode>
                <c:ptCount val="5"/>
                <c:pt idx="0">
                  <c:v>23.1</c:v>
                </c:pt>
                <c:pt idx="1">
                  <c:v>23.1</c:v>
                </c:pt>
                <c:pt idx="2">
                  <c:v>21.9</c:v>
                </c:pt>
                <c:pt idx="3">
                  <c:v>21.2</c:v>
                </c:pt>
                <c:pt idx="4">
                  <c:v>18.7</c:v>
                </c:pt>
              </c:numCache>
            </c:numRef>
          </c:val>
          <c:smooth val="0"/>
          <c:extLst xmlns:c16r2="http://schemas.microsoft.com/office/drawing/2015/06/chart">
            <c:ext xmlns:c16="http://schemas.microsoft.com/office/drawing/2014/chart" uri="{C3380CC4-5D6E-409C-BE32-E72D297353CC}">
              <c16:uniqueId val="{00000003-2422-4B59-ACFD-69885AB29FF8}"/>
            </c:ext>
          </c:extLst>
        </c:ser>
        <c:dLbls>
          <c:showLegendKey val="0"/>
          <c:showVal val="0"/>
          <c:showCatName val="0"/>
          <c:showSerName val="0"/>
          <c:showPercent val="0"/>
          <c:showBubbleSize val="0"/>
        </c:dLbls>
        <c:marker val="1"/>
        <c:smooth val="0"/>
        <c:axId val="63048192"/>
        <c:axId val="91422016"/>
      </c:lineChart>
      <c:catAx>
        <c:axId val="630481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mn-lt"/>
                <a:ea typeface="+mn-ea"/>
                <a:cs typeface="+mn-cs"/>
              </a:defRPr>
            </a:pPr>
            <a:endParaRPr lang="en-US"/>
          </a:p>
        </c:txPr>
        <c:crossAx val="91422016"/>
        <c:crosses val="autoZero"/>
        <c:auto val="1"/>
        <c:lblAlgn val="ctr"/>
        <c:lblOffset val="100"/>
        <c:noMultiLvlLbl val="0"/>
      </c:catAx>
      <c:valAx>
        <c:axId val="91422016"/>
        <c:scaling>
          <c:orientation val="minMax"/>
          <c:max val="26"/>
          <c:min val="18"/>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mn-lt"/>
                <a:ea typeface="+mn-ea"/>
                <a:cs typeface="+mn-cs"/>
              </a:defRPr>
            </a:pPr>
            <a:endParaRPr lang="en-US"/>
          </a:p>
        </c:txPr>
        <c:crossAx val="6304819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ln>
                  <a:noFill/>
                </a:ln>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ln>
            <a:noFill/>
          </a:ln>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ln>
                  <a:noFill/>
                </a:ln>
                <a:solidFill>
                  <a:schemeClr val="tx1">
                    <a:lumMod val="65000"/>
                    <a:lumOff val="35000"/>
                  </a:schemeClr>
                </a:solidFill>
                <a:latin typeface="+mn-lt"/>
                <a:ea typeface="+mn-ea"/>
                <a:cs typeface="+mn-cs"/>
              </a:defRPr>
            </a:pPr>
            <a:r>
              <a:rPr lang="en-US"/>
              <a:t>IEER</a:t>
            </a:r>
          </a:p>
        </c:rich>
      </c:tx>
      <c:layout/>
      <c:overlay val="0"/>
      <c:spPr>
        <a:noFill/>
        <a:ln>
          <a:noFill/>
        </a:ln>
        <a:effectLst/>
      </c:spPr>
    </c:title>
    <c:autoTitleDeleted val="0"/>
    <c:plotArea>
      <c:layout/>
      <c:lineChart>
        <c:grouping val="standard"/>
        <c:varyColors val="0"/>
        <c:ser>
          <c:idx val="0"/>
          <c:order val="0"/>
          <c:tx>
            <c:strRef>
              <c:f>Sheet1!$C$55</c:f>
              <c:strCache>
                <c:ptCount val="1"/>
                <c:pt idx="0">
                  <c:v>SAMSUNG</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Sheet1!$D$121:$D$128</c:f>
              <c:numCache>
                <c:formatCode>General</c:formatCode>
                <c:ptCount val="8"/>
                <c:pt idx="0">
                  <c:v>192</c:v>
                </c:pt>
                <c:pt idx="1">
                  <c:v>216</c:v>
                </c:pt>
                <c:pt idx="2">
                  <c:v>240</c:v>
                </c:pt>
                <c:pt idx="3">
                  <c:v>264</c:v>
                </c:pt>
                <c:pt idx="4">
                  <c:v>288</c:v>
                </c:pt>
                <c:pt idx="5">
                  <c:v>312</c:v>
                </c:pt>
                <c:pt idx="6">
                  <c:v>336</c:v>
                </c:pt>
                <c:pt idx="7">
                  <c:v>360</c:v>
                </c:pt>
              </c:numCache>
            </c:numRef>
          </c:cat>
          <c:val>
            <c:numRef>
              <c:f>Sheet1!$S$54:$S$61</c:f>
              <c:numCache>
                <c:formatCode>General</c:formatCode>
                <c:ptCount val="8"/>
                <c:pt idx="1">
                  <c:v>20.5</c:v>
                </c:pt>
                <c:pt idx="2">
                  <c:v>20.100000000000001</c:v>
                </c:pt>
                <c:pt idx="3">
                  <c:v>19.600000000000001</c:v>
                </c:pt>
                <c:pt idx="4">
                  <c:v>21.6</c:v>
                </c:pt>
                <c:pt idx="5">
                  <c:v>20.100000000000001</c:v>
                </c:pt>
                <c:pt idx="6">
                  <c:v>19.399999999999999</c:v>
                </c:pt>
                <c:pt idx="7">
                  <c:v>18.899999999999999</c:v>
                </c:pt>
              </c:numCache>
            </c:numRef>
          </c:val>
          <c:smooth val="0"/>
          <c:extLst xmlns:c16r2="http://schemas.microsoft.com/office/drawing/2015/06/chart">
            <c:ext xmlns:c16="http://schemas.microsoft.com/office/drawing/2014/chart" uri="{C3380CC4-5D6E-409C-BE32-E72D297353CC}">
              <c16:uniqueId val="{00000000-9CDE-4C58-8B7C-A73D474C373A}"/>
            </c:ext>
          </c:extLst>
        </c:ser>
        <c:ser>
          <c:idx val="1"/>
          <c:order val="1"/>
          <c:tx>
            <c:strRef>
              <c:f>Sheet1!$C$9</c:f>
              <c:strCache>
                <c:ptCount val="1"/>
                <c:pt idx="0">
                  <c:v>DAIKIN</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Sheet1!$D$121:$D$128</c:f>
              <c:numCache>
                <c:formatCode>General</c:formatCode>
                <c:ptCount val="8"/>
                <c:pt idx="0">
                  <c:v>192</c:v>
                </c:pt>
                <c:pt idx="1">
                  <c:v>216</c:v>
                </c:pt>
                <c:pt idx="2">
                  <c:v>240</c:v>
                </c:pt>
                <c:pt idx="3">
                  <c:v>264</c:v>
                </c:pt>
                <c:pt idx="4">
                  <c:v>288</c:v>
                </c:pt>
                <c:pt idx="5">
                  <c:v>312</c:v>
                </c:pt>
                <c:pt idx="6">
                  <c:v>336</c:v>
                </c:pt>
                <c:pt idx="7">
                  <c:v>360</c:v>
                </c:pt>
              </c:numCache>
            </c:numRef>
          </c:cat>
          <c:val>
            <c:numRef>
              <c:f>Sheet1!$S$70:$S$77</c:f>
              <c:numCache>
                <c:formatCode>General</c:formatCode>
                <c:ptCount val="8"/>
                <c:pt idx="0">
                  <c:v>21.2</c:v>
                </c:pt>
                <c:pt idx="1">
                  <c:v>21.1</c:v>
                </c:pt>
                <c:pt idx="2">
                  <c:v>20.9</c:v>
                </c:pt>
                <c:pt idx="3">
                  <c:v>19.600000000000001</c:v>
                </c:pt>
                <c:pt idx="4">
                  <c:v>19.600000000000001</c:v>
                </c:pt>
                <c:pt idx="5">
                  <c:v>18.8</c:v>
                </c:pt>
                <c:pt idx="6">
                  <c:v>18.5</c:v>
                </c:pt>
                <c:pt idx="7">
                  <c:v>18.5</c:v>
                </c:pt>
              </c:numCache>
            </c:numRef>
          </c:val>
          <c:smooth val="0"/>
          <c:extLst xmlns:c16r2="http://schemas.microsoft.com/office/drawing/2015/06/chart">
            <c:ext xmlns:c16="http://schemas.microsoft.com/office/drawing/2014/chart" uri="{C3380CC4-5D6E-409C-BE32-E72D297353CC}">
              <c16:uniqueId val="{00000001-9CDE-4C58-8B7C-A73D474C373A}"/>
            </c:ext>
          </c:extLst>
        </c:ser>
        <c:ser>
          <c:idx val="2"/>
          <c:order val="2"/>
          <c:tx>
            <c:strRef>
              <c:f>Sheet1!$C$15</c:f>
              <c:strCache>
                <c:ptCount val="1"/>
                <c:pt idx="0">
                  <c:v>LG</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f>Sheet1!$D$121:$D$128</c:f>
              <c:numCache>
                <c:formatCode>General</c:formatCode>
                <c:ptCount val="8"/>
                <c:pt idx="0">
                  <c:v>192</c:v>
                </c:pt>
                <c:pt idx="1">
                  <c:v>216</c:v>
                </c:pt>
                <c:pt idx="2">
                  <c:v>240</c:v>
                </c:pt>
                <c:pt idx="3">
                  <c:v>264</c:v>
                </c:pt>
                <c:pt idx="4">
                  <c:v>288</c:v>
                </c:pt>
                <c:pt idx="5">
                  <c:v>312</c:v>
                </c:pt>
                <c:pt idx="6">
                  <c:v>336</c:v>
                </c:pt>
                <c:pt idx="7">
                  <c:v>360</c:v>
                </c:pt>
              </c:numCache>
            </c:numRef>
          </c:cat>
          <c:val>
            <c:numRef>
              <c:f>Sheet1!$S$81:$S$88</c:f>
              <c:numCache>
                <c:formatCode>General</c:formatCode>
                <c:ptCount val="8"/>
                <c:pt idx="0">
                  <c:v>22.9</c:v>
                </c:pt>
                <c:pt idx="1">
                  <c:v>22.1</c:v>
                </c:pt>
                <c:pt idx="2">
                  <c:v>20</c:v>
                </c:pt>
                <c:pt idx="3">
                  <c:v>21.4</c:v>
                </c:pt>
                <c:pt idx="4">
                  <c:v>19.5</c:v>
                </c:pt>
                <c:pt idx="5">
                  <c:v>21</c:v>
                </c:pt>
                <c:pt idx="6">
                  <c:v>20.5</c:v>
                </c:pt>
                <c:pt idx="7">
                  <c:v>21.2</c:v>
                </c:pt>
              </c:numCache>
            </c:numRef>
          </c:val>
          <c:smooth val="0"/>
          <c:extLst xmlns:c16r2="http://schemas.microsoft.com/office/drawing/2015/06/chart">
            <c:ext xmlns:c16="http://schemas.microsoft.com/office/drawing/2014/chart" uri="{C3380CC4-5D6E-409C-BE32-E72D297353CC}">
              <c16:uniqueId val="{00000002-9CDE-4C58-8B7C-A73D474C373A}"/>
            </c:ext>
          </c:extLst>
        </c:ser>
        <c:ser>
          <c:idx val="3"/>
          <c:order val="3"/>
          <c:tx>
            <c:strRef>
              <c:f>Sheet1!$C$21</c:f>
              <c:strCache>
                <c:ptCount val="1"/>
                <c:pt idx="0">
                  <c:v>Mitsubishi Electric "L" Gen</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Sheet1!$D$121:$D$128</c:f>
              <c:numCache>
                <c:formatCode>General</c:formatCode>
                <c:ptCount val="8"/>
                <c:pt idx="0">
                  <c:v>192</c:v>
                </c:pt>
                <c:pt idx="1">
                  <c:v>216</c:v>
                </c:pt>
                <c:pt idx="2">
                  <c:v>240</c:v>
                </c:pt>
                <c:pt idx="3">
                  <c:v>264</c:v>
                </c:pt>
                <c:pt idx="4">
                  <c:v>288</c:v>
                </c:pt>
                <c:pt idx="5">
                  <c:v>312</c:v>
                </c:pt>
                <c:pt idx="6">
                  <c:v>336</c:v>
                </c:pt>
                <c:pt idx="7">
                  <c:v>360</c:v>
                </c:pt>
              </c:numCache>
            </c:numRef>
          </c:cat>
          <c:val>
            <c:numRef>
              <c:f>Sheet1!$S$108:$S$115</c:f>
              <c:numCache>
                <c:formatCode>General</c:formatCode>
                <c:ptCount val="8"/>
                <c:pt idx="0">
                  <c:v>21.1</c:v>
                </c:pt>
                <c:pt idx="1">
                  <c:v>21</c:v>
                </c:pt>
                <c:pt idx="2">
                  <c:v>20.8</c:v>
                </c:pt>
                <c:pt idx="3">
                  <c:v>21.1</c:v>
                </c:pt>
                <c:pt idx="4">
                  <c:v>20.399999999999999</c:v>
                </c:pt>
                <c:pt idx="5">
                  <c:v>20.3</c:v>
                </c:pt>
                <c:pt idx="6">
                  <c:v>20.3</c:v>
                </c:pt>
                <c:pt idx="7">
                  <c:v>20.100000000000001</c:v>
                </c:pt>
              </c:numCache>
            </c:numRef>
          </c:val>
          <c:smooth val="0"/>
          <c:extLst xmlns:c16r2="http://schemas.microsoft.com/office/drawing/2015/06/chart">
            <c:ext xmlns:c16="http://schemas.microsoft.com/office/drawing/2014/chart" uri="{C3380CC4-5D6E-409C-BE32-E72D297353CC}">
              <c16:uniqueId val="{00000003-9CDE-4C58-8B7C-A73D474C373A}"/>
            </c:ext>
          </c:extLst>
        </c:ser>
        <c:dLbls>
          <c:showLegendKey val="0"/>
          <c:showVal val="0"/>
          <c:showCatName val="0"/>
          <c:showSerName val="0"/>
          <c:showPercent val="0"/>
          <c:showBubbleSize val="0"/>
        </c:dLbls>
        <c:marker val="1"/>
        <c:smooth val="0"/>
        <c:axId val="63048704"/>
        <c:axId val="63186048"/>
      </c:lineChart>
      <c:catAx>
        <c:axId val="6304870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mn-lt"/>
                <a:ea typeface="+mn-ea"/>
                <a:cs typeface="+mn-cs"/>
              </a:defRPr>
            </a:pPr>
            <a:endParaRPr lang="en-US"/>
          </a:p>
        </c:txPr>
        <c:crossAx val="63186048"/>
        <c:crosses val="autoZero"/>
        <c:auto val="1"/>
        <c:lblAlgn val="ctr"/>
        <c:lblOffset val="100"/>
        <c:noMultiLvlLbl val="0"/>
      </c:catAx>
      <c:valAx>
        <c:axId val="63186048"/>
        <c:scaling>
          <c:orientation val="minMax"/>
          <c:max val="23"/>
          <c:min val="1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mn-lt"/>
                <a:ea typeface="+mn-ea"/>
                <a:cs typeface="+mn-cs"/>
              </a:defRPr>
            </a:pPr>
            <a:endParaRPr lang="en-US"/>
          </a:p>
        </c:txPr>
        <c:crossAx val="63048704"/>
        <c:crosses val="autoZero"/>
        <c:crossBetween val="between"/>
        <c:majorUnit val="0.5"/>
        <c:minorUnit val="0.1"/>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ln>
                  <a:noFill/>
                </a:ln>
                <a:solidFill>
                  <a:schemeClr val="tx1">
                    <a:lumMod val="65000"/>
                    <a:lumOff val="35000"/>
                  </a:schemeClr>
                </a:solidFill>
                <a:latin typeface="+mn-lt"/>
                <a:ea typeface="+mn-ea"/>
                <a:cs typeface="+mn-cs"/>
              </a:defRPr>
            </a:pPr>
            <a:endParaRPr lang="en-US"/>
          </a:p>
        </c:txPr>
      </c:dTable>
      <c:spPr>
        <a:noFill/>
        <a:ln w="25400">
          <a:noFill/>
        </a:ln>
        <a:effectLst/>
      </c:spPr>
    </c:plotArea>
    <c:plotVisOnly val="1"/>
    <c:dispBlanksAs val="gap"/>
    <c:showDLblsOverMax val="0"/>
  </c:chart>
  <c:spPr>
    <a:noFill/>
    <a:ln>
      <a:noFill/>
    </a:ln>
    <a:effectLst/>
  </c:spPr>
  <c:txPr>
    <a:bodyPr/>
    <a:lstStyle/>
    <a:p>
      <a:pPr>
        <a:defRPr>
          <a:ln>
            <a:noFill/>
          </a:ln>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82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0991" tIns="45496" rIns="90991" bIns="45496" numCol="1" anchor="t" anchorCtr="0" compatLnSpc="1">
            <a:prstTxWarp prst="textNoShape">
              <a:avLst/>
            </a:prstTxWarp>
          </a:bodyPr>
          <a:lstStyle>
            <a:lvl1pPr defTabSz="911225" eaLnBrk="0" hangingPunct="0">
              <a:defRPr sz="1200" b="0">
                <a:latin typeface="Times New Roman" charset="0"/>
                <a:ea typeface="ＭＳ Ｐゴシック" charset="0"/>
                <a:cs typeface="+mn-cs"/>
              </a:defRPr>
            </a:lvl1pPr>
          </a:lstStyle>
          <a:p>
            <a:pPr>
              <a:defRPr/>
            </a:pPr>
            <a:endParaRPr lang="en-US" dirty="0"/>
          </a:p>
        </p:txBody>
      </p:sp>
      <p:sp>
        <p:nvSpPr>
          <p:cNvPr id="16387" name="Rectangle 3"/>
          <p:cNvSpPr>
            <a:spLocks noGrp="1" noChangeArrowheads="1"/>
          </p:cNvSpPr>
          <p:nvPr>
            <p:ph type="dt" sz="quarter" idx="1"/>
          </p:nvPr>
        </p:nvSpPr>
        <p:spPr bwMode="auto">
          <a:xfrm>
            <a:off x="3875088" y="0"/>
            <a:ext cx="2982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0991" tIns="45496" rIns="90991" bIns="45496" numCol="1" anchor="t" anchorCtr="0" compatLnSpc="1">
            <a:prstTxWarp prst="textNoShape">
              <a:avLst/>
            </a:prstTxWarp>
          </a:bodyPr>
          <a:lstStyle>
            <a:lvl1pPr algn="r" defTabSz="911225" eaLnBrk="0" hangingPunct="0">
              <a:defRPr sz="1200" b="0">
                <a:latin typeface="Times New Roman" charset="0"/>
                <a:ea typeface="ＭＳ Ｐゴシック" charset="0"/>
                <a:cs typeface="+mn-cs"/>
              </a:defRPr>
            </a:lvl1pPr>
          </a:lstStyle>
          <a:p>
            <a:pPr>
              <a:defRPr/>
            </a:pPr>
            <a:endParaRPr lang="en-US" dirty="0"/>
          </a:p>
        </p:txBody>
      </p:sp>
      <p:sp>
        <p:nvSpPr>
          <p:cNvPr id="16388" name="Rectangle 4"/>
          <p:cNvSpPr>
            <a:spLocks noGrp="1" noChangeArrowheads="1"/>
          </p:cNvSpPr>
          <p:nvPr>
            <p:ph type="ftr" sz="quarter" idx="2"/>
          </p:nvPr>
        </p:nvSpPr>
        <p:spPr bwMode="auto">
          <a:xfrm>
            <a:off x="0" y="8839200"/>
            <a:ext cx="2982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0991" tIns="45496" rIns="90991" bIns="45496" numCol="1" anchor="b" anchorCtr="0" compatLnSpc="1">
            <a:prstTxWarp prst="textNoShape">
              <a:avLst/>
            </a:prstTxWarp>
          </a:bodyPr>
          <a:lstStyle>
            <a:lvl1pPr defTabSz="911225" eaLnBrk="0" hangingPunct="0">
              <a:defRPr sz="1200" b="0">
                <a:latin typeface="Times New Roman" charset="0"/>
                <a:ea typeface="ＭＳ Ｐゴシック" charset="0"/>
                <a:cs typeface="+mn-cs"/>
              </a:defRPr>
            </a:lvl1pPr>
          </a:lstStyle>
          <a:p>
            <a:pPr>
              <a:defRPr/>
            </a:pPr>
            <a:endParaRPr lang="en-US" dirty="0"/>
          </a:p>
        </p:txBody>
      </p:sp>
      <p:sp>
        <p:nvSpPr>
          <p:cNvPr id="16389" name="Rectangle 5"/>
          <p:cNvSpPr>
            <a:spLocks noGrp="1" noChangeArrowheads="1"/>
          </p:cNvSpPr>
          <p:nvPr>
            <p:ph type="sldNum" sz="quarter" idx="3"/>
          </p:nvPr>
        </p:nvSpPr>
        <p:spPr bwMode="auto">
          <a:xfrm>
            <a:off x="3875088" y="8839200"/>
            <a:ext cx="2982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991" tIns="45496" rIns="90991" bIns="45496" numCol="1" anchor="b" anchorCtr="0" compatLnSpc="1">
            <a:prstTxWarp prst="textNoShape">
              <a:avLst/>
            </a:prstTxWarp>
          </a:bodyPr>
          <a:lstStyle>
            <a:lvl1pPr algn="r" defTabSz="911225">
              <a:defRPr sz="1200" b="0">
                <a:latin typeface="Times New Roman" panose="02020603050405020304" pitchFamily="18" charset="0"/>
              </a:defRPr>
            </a:lvl1pPr>
          </a:lstStyle>
          <a:p>
            <a:pPr>
              <a:defRPr/>
            </a:pPr>
            <a:fld id="{3C77399A-C85B-47F2-B684-5ED17E147D6E}" type="slidenum">
              <a:rPr lang="en-US" altLang="en-US"/>
              <a:pPr>
                <a:defRPr/>
              </a:pPr>
              <a:t>‹#›</a:t>
            </a:fld>
            <a:endParaRPr lang="en-US" altLang="en-US" dirty="0"/>
          </a:p>
        </p:txBody>
      </p:sp>
    </p:spTree>
    <p:extLst>
      <p:ext uri="{BB962C8B-B14F-4D97-AF65-F5344CB8AC3E}">
        <p14:creationId xmlns:p14="http://schemas.microsoft.com/office/powerpoint/2010/main" val="3648305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82913"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0991" tIns="45496" rIns="90991" bIns="45496" numCol="1" anchor="t" anchorCtr="0" compatLnSpc="1">
            <a:prstTxWarp prst="textNoShape">
              <a:avLst/>
            </a:prstTxWarp>
          </a:bodyPr>
          <a:lstStyle>
            <a:lvl1pPr defTabSz="911225" eaLnBrk="0" hangingPunct="0">
              <a:defRPr sz="1200" b="0">
                <a:latin typeface="Times New Roman" charset="0"/>
                <a:ea typeface="ＭＳ Ｐゴシック" charset="0"/>
                <a:cs typeface="+mn-cs"/>
              </a:defRPr>
            </a:lvl1pPr>
          </a:lstStyle>
          <a:p>
            <a:pPr>
              <a:defRPr/>
            </a:pPr>
            <a:endParaRPr lang="en-US" dirty="0"/>
          </a:p>
        </p:txBody>
      </p:sp>
      <p:sp>
        <p:nvSpPr>
          <p:cNvPr id="47107" name="Rectangle 3"/>
          <p:cNvSpPr>
            <a:spLocks noGrp="1" noChangeArrowheads="1"/>
          </p:cNvSpPr>
          <p:nvPr>
            <p:ph type="dt" idx="1"/>
          </p:nvPr>
        </p:nvSpPr>
        <p:spPr bwMode="auto">
          <a:xfrm>
            <a:off x="3875088" y="0"/>
            <a:ext cx="2982912"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0991" tIns="45496" rIns="90991" bIns="45496" numCol="1" anchor="t" anchorCtr="0" compatLnSpc="1">
            <a:prstTxWarp prst="textNoShape">
              <a:avLst/>
            </a:prstTxWarp>
          </a:bodyPr>
          <a:lstStyle>
            <a:lvl1pPr algn="r" defTabSz="911225" eaLnBrk="0" hangingPunct="0">
              <a:defRPr sz="1200" b="0">
                <a:latin typeface="Times New Roman" charset="0"/>
                <a:ea typeface="ＭＳ Ｐゴシック" charset="0"/>
                <a:cs typeface="+mn-cs"/>
              </a:defRPr>
            </a:lvl1pPr>
          </a:lstStyle>
          <a:p>
            <a:pPr>
              <a:defRPr/>
            </a:pPr>
            <a:endParaRPr lang="en-US" dirty="0"/>
          </a:p>
        </p:txBody>
      </p:sp>
      <p:sp>
        <p:nvSpPr>
          <p:cNvPr id="47108" name="Rectangle 4"/>
          <p:cNvSpPr>
            <a:spLocks noGrp="1" noRot="1" noChangeAspect="1" noChangeArrowheads="1" noTextEdit="1"/>
          </p:cNvSpPr>
          <p:nvPr>
            <p:ph type="sldImg" idx="2"/>
          </p:nvPr>
        </p:nvSpPr>
        <p:spPr bwMode="auto">
          <a:xfrm>
            <a:off x="304800" y="687388"/>
            <a:ext cx="6248400" cy="3514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 uri="{FAA26D3D-D897-4be2-8F04-BA451C77F1D7}"/>
          </a:extLst>
        </p:spPr>
      </p:sp>
      <p:sp>
        <p:nvSpPr>
          <p:cNvPr id="47109" name="Rectangle 5"/>
          <p:cNvSpPr>
            <a:spLocks noGrp="1" noChangeArrowheads="1"/>
          </p:cNvSpPr>
          <p:nvPr>
            <p:ph type="body" sz="quarter" idx="3"/>
          </p:nvPr>
        </p:nvSpPr>
        <p:spPr bwMode="auto">
          <a:xfrm>
            <a:off x="895350" y="4432300"/>
            <a:ext cx="5067300" cy="420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0991" tIns="45496" rIns="90991" bIns="4549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7110" name="Rectangle 6"/>
          <p:cNvSpPr>
            <a:spLocks noGrp="1" noChangeArrowheads="1"/>
          </p:cNvSpPr>
          <p:nvPr>
            <p:ph type="ftr" sz="quarter" idx="4"/>
          </p:nvPr>
        </p:nvSpPr>
        <p:spPr bwMode="auto">
          <a:xfrm>
            <a:off x="0" y="8864600"/>
            <a:ext cx="2982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0991" tIns="45496" rIns="90991" bIns="45496" numCol="1" anchor="b" anchorCtr="0" compatLnSpc="1">
            <a:prstTxWarp prst="textNoShape">
              <a:avLst/>
            </a:prstTxWarp>
          </a:bodyPr>
          <a:lstStyle>
            <a:lvl1pPr defTabSz="911225" eaLnBrk="0" hangingPunct="0">
              <a:defRPr sz="1200" b="0">
                <a:latin typeface="Times New Roman" charset="0"/>
                <a:ea typeface="ＭＳ Ｐゴシック" charset="0"/>
                <a:cs typeface="+mn-cs"/>
              </a:defRPr>
            </a:lvl1pPr>
          </a:lstStyle>
          <a:p>
            <a:pPr>
              <a:defRPr/>
            </a:pPr>
            <a:endParaRPr lang="en-US" dirty="0"/>
          </a:p>
        </p:txBody>
      </p:sp>
      <p:sp>
        <p:nvSpPr>
          <p:cNvPr id="47111" name="Rectangle 7"/>
          <p:cNvSpPr>
            <a:spLocks noGrp="1" noChangeArrowheads="1"/>
          </p:cNvSpPr>
          <p:nvPr>
            <p:ph type="sldNum" sz="quarter" idx="5"/>
          </p:nvPr>
        </p:nvSpPr>
        <p:spPr bwMode="auto">
          <a:xfrm>
            <a:off x="3875088" y="8864600"/>
            <a:ext cx="2982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0991" tIns="45496" rIns="90991" bIns="45496" numCol="1" anchor="b" anchorCtr="0" compatLnSpc="1">
            <a:prstTxWarp prst="textNoShape">
              <a:avLst/>
            </a:prstTxWarp>
          </a:bodyPr>
          <a:lstStyle>
            <a:lvl1pPr algn="r" defTabSz="911225">
              <a:defRPr sz="1200" b="0">
                <a:latin typeface="Times New Roman" panose="02020603050405020304" pitchFamily="18" charset="0"/>
              </a:defRPr>
            </a:lvl1pPr>
          </a:lstStyle>
          <a:p>
            <a:pPr>
              <a:defRPr/>
            </a:pPr>
            <a:fld id="{94558519-E90C-4C55-A7DA-B7F78463C2B3}" type="slidenum">
              <a:rPr lang="en-US" altLang="en-US"/>
              <a:pPr>
                <a:defRPr/>
              </a:pPr>
              <a:t>‹#›</a:t>
            </a:fld>
            <a:endParaRPr lang="en-US" altLang="en-US" dirty="0"/>
          </a:p>
        </p:txBody>
      </p:sp>
    </p:spTree>
    <p:extLst>
      <p:ext uri="{BB962C8B-B14F-4D97-AF65-F5344CB8AC3E}">
        <p14:creationId xmlns:p14="http://schemas.microsoft.com/office/powerpoint/2010/main" val="37366314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ern="1200">
        <a:solidFill>
          <a:schemeClr val="tx1"/>
        </a:solidFill>
        <a:latin typeface="Times New Roman" charset="0"/>
        <a:ea typeface="ＭＳ Ｐゴシック" charset="0"/>
        <a:cs typeface="ＭＳ Ｐゴシック" charset="0"/>
      </a:defRPr>
    </a:lvl1pPr>
    <a:lvl2pPr marL="608013" algn="l" rtl="0" eaLnBrk="0" fontAlgn="base" hangingPunct="0">
      <a:spcBef>
        <a:spcPct val="30000"/>
      </a:spcBef>
      <a:spcAft>
        <a:spcPct val="0"/>
      </a:spcAft>
      <a:defRPr kern="1200">
        <a:solidFill>
          <a:schemeClr val="tx1"/>
        </a:solidFill>
        <a:latin typeface="Times New Roman" charset="0"/>
        <a:ea typeface="ＭＳ Ｐゴシック" charset="0"/>
        <a:cs typeface="+mn-cs"/>
      </a:defRPr>
    </a:lvl2pPr>
    <a:lvl3pPr marL="1217613" algn="l" rtl="0" eaLnBrk="0" fontAlgn="base" hangingPunct="0">
      <a:spcBef>
        <a:spcPct val="30000"/>
      </a:spcBef>
      <a:spcAft>
        <a:spcPct val="0"/>
      </a:spcAft>
      <a:defRPr kern="1200">
        <a:solidFill>
          <a:schemeClr val="tx1"/>
        </a:solidFill>
        <a:latin typeface="Times New Roman" charset="0"/>
        <a:ea typeface="ＭＳ Ｐゴシック" charset="0"/>
        <a:cs typeface="+mn-cs"/>
      </a:defRPr>
    </a:lvl3pPr>
    <a:lvl4pPr marL="1827213" algn="l" rtl="0" eaLnBrk="0" fontAlgn="base" hangingPunct="0">
      <a:spcBef>
        <a:spcPct val="30000"/>
      </a:spcBef>
      <a:spcAft>
        <a:spcPct val="0"/>
      </a:spcAft>
      <a:defRPr kern="1200">
        <a:solidFill>
          <a:schemeClr val="tx1"/>
        </a:solidFill>
        <a:latin typeface="Times New Roman" charset="0"/>
        <a:ea typeface="ＭＳ Ｐゴシック" charset="0"/>
        <a:cs typeface="+mn-cs"/>
      </a:defRPr>
    </a:lvl4pPr>
    <a:lvl5pPr marL="2436813" algn="l" rtl="0" eaLnBrk="0" fontAlgn="base" hangingPunct="0">
      <a:spcBef>
        <a:spcPct val="30000"/>
      </a:spcBef>
      <a:spcAft>
        <a:spcPct val="0"/>
      </a:spcAft>
      <a:defRPr kern="1200">
        <a:solidFill>
          <a:schemeClr val="tx1"/>
        </a:solidFill>
        <a:latin typeface="Times New Roman" charset="0"/>
        <a:ea typeface="ＭＳ Ｐゴシック" charset="0"/>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4558519-E90C-4C55-A7DA-B7F78463C2B3}" type="slidenum">
              <a:rPr lang="en-US" altLang="en-US" smtClean="0"/>
              <a:pPr>
                <a:defRPr/>
              </a:pPr>
              <a:t>6</a:t>
            </a:fld>
            <a:endParaRPr lang="en-US" altLang="en-US" dirty="0"/>
          </a:p>
        </p:txBody>
      </p:sp>
    </p:spTree>
    <p:extLst>
      <p:ext uri="{BB962C8B-B14F-4D97-AF65-F5344CB8AC3E}">
        <p14:creationId xmlns:p14="http://schemas.microsoft.com/office/powerpoint/2010/main" val="2740678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The problem with having very poor oil separators and accumulators and adding that extra heating gas line for the oil recovery cycle, this causes zone-temperature drift during recovery cycles and affects the energy efficiency of the unit especially at capacities less than 75% which is where most units operate 98% of the time. </a:t>
            </a:r>
          </a:p>
          <a:p>
            <a:r>
              <a:rPr lang="en-US" sz="1800" dirty="0" smtClean="0"/>
              <a:t>Since in the Mitsubishi model only 6% of oil migration occurs they do not require regular oil recovery cycles to return the oil. Also with less refrigerant volumes and velocities during mode change over, oil recovery is minimized. All this allows for our units to operate more efficiently at lower capacities than any other system and for some outdoor units to even run efficiently at 6% capacity.</a:t>
            </a:r>
          </a:p>
          <a:p>
            <a:endParaRPr lang="en-US" dirty="0" smtClean="0"/>
          </a:p>
          <a:p>
            <a:pPr>
              <a:buClrTx/>
            </a:pPr>
            <a:r>
              <a:rPr lang="en-US" sz="1800" dirty="0" smtClean="0">
                <a:latin typeface="Arial" pitchFamily="34" charset="0"/>
                <a:cs typeface="Arial" pitchFamily="34" charset="0"/>
              </a:rPr>
              <a:t>BC Controller functions</a:t>
            </a:r>
          </a:p>
          <a:p>
            <a:pPr>
              <a:buClrTx/>
            </a:pPr>
            <a:r>
              <a:rPr lang="en-US" sz="1800" dirty="0" smtClean="0">
                <a:latin typeface="Arial" pitchFamily="34" charset="0"/>
                <a:cs typeface="Arial" pitchFamily="34" charset="0"/>
              </a:rPr>
              <a:t>Separates refrigerant into gas and liquid</a:t>
            </a:r>
          </a:p>
          <a:p>
            <a:pPr>
              <a:buClrTx/>
            </a:pPr>
            <a:endParaRPr lang="en-US" sz="1800" dirty="0" smtClean="0">
              <a:latin typeface="Arial" pitchFamily="34" charset="0"/>
              <a:cs typeface="Arial" pitchFamily="34" charset="0"/>
            </a:endParaRPr>
          </a:p>
          <a:p>
            <a:pPr>
              <a:buClrTx/>
            </a:pPr>
            <a:r>
              <a:rPr lang="en-US" sz="1800" dirty="0" smtClean="0">
                <a:latin typeface="Arial" pitchFamily="34" charset="0"/>
                <a:cs typeface="Arial" pitchFamily="34" charset="0"/>
              </a:rPr>
              <a:t>Ensures units in heating receive superheated gas</a:t>
            </a:r>
          </a:p>
          <a:p>
            <a:pPr>
              <a:buClrTx/>
            </a:pPr>
            <a:endParaRPr lang="en-US" sz="1800" dirty="0" smtClean="0">
              <a:latin typeface="Arial" pitchFamily="34" charset="0"/>
              <a:cs typeface="Arial" pitchFamily="34" charset="0"/>
            </a:endParaRPr>
          </a:p>
          <a:p>
            <a:pPr>
              <a:buClrTx/>
            </a:pPr>
            <a:r>
              <a:rPr lang="en-US" sz="1800" dirty="0" smtClean="0">
                <a:latin typeface="Arial" pitchFamily="34" charset="0"/>
                <a:cs typeface="Arial" pitchFamily="34" charset="0"/>
              </a:rPr>
              <a:t>Ensures units in cooling receive sub-cooled liquid</a:t>
            </a:r>
          </a:p>
          <a:p>
            <a:endParaRPr lang="en-US" dirty="0"/>
          </a:p>
        </p:txBody>
      </p:sp>
      <p:sp>
        <p:nvSpPr>
          <p:cNvPr id="4" name="Slide Number Placeholder 3"/>
          <p:cNvSpPr>
            <a:spLocks noGrp="1"/>
          </p:cNvSpPr>
          <p:nvPr>
            <p:ph type="sldNum" sz="quarter" idx="10"/>
          </p:nvPr>
        </p:nvSpPr>
        <p:spPr/>
        <p:txBody>
          <a:bodyPr/>
          <a:lstStyle/>
          <a:p>
            <a:pPr>
              <a:defRPr/>
            </a:pPr>
            <a:fld id="{94558519-E90C-4C55-A7DA-B7F78463C2B3}" type="slidenum">
              <a:rPr lang="en-US" altLang="en-US" smtClean="0"/>
              <a:pPr>
                <a:defRPr/>
              </a:pPr>
              <a:t>7</a:t>
            </a:fld>
            <a:endParaRPr lang="en-US" altLang="en-US" dirty="0"/>
          </a:p>
        </p:txBody>
      </p:sp>
    </p:spTree>
    <p:extLst>
      <p:ext uri="{BB962C8B-B14F-4D97-AF65-F5344CB8AC3E}">
        <p14:creationId xmlns:p14="http://schemas.microsoft.com/office/powerpoint/2010/main" val="3795105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The problem with having very poor oil separators and accumulators and adding that extra heating gas line for the oil recovery cycle, this causes zone-temperature drift during recovery cycles and affects the energy efficiency of the unit especially at capacities less than 75% which is where most units operate 98% of the time. </a:t>
            </a:r>
          </a:p>
          <a:p>
            <a:endParaRPr lang="en-US" sz="1800" dirty="0" smtClean="0"/>
          </a:p>
          <a:p>
            <a:r>
              <a:rPr lang="en-US" sz="1800" dirty="0" smtClean="0"/>
              <a:t>Since in the Mitsubishi model only 6% of oil migration occurs they do not require regular oil recovery cycles to return the oil. Also with less refrigerant volumes and velocities during mode change over, oil recovery is minimized. All this allows for our units to operate more efficiently at lower capacities than any other system and for some outdoor units to even run efficiently at 6% capacity.</a:t>
            </a:r>
          </a:p>
          <a:p>
            <a:endParaRPr lang="en-US" dirty="0" smtClean="0"/>
          </a:p>
          <a:p>
            <a:pPr>
              <a:buClrTx/>
            </a:pPr>
            <a:r>
              <a:rPr lang="en-US" sz="1800" dirty="0" smtClean="0">
                <a:latin typeface="Arial" pitchFamily="34" charset="0"/>
                <a:cs typeface="Arial" pitchFamily="34" charset="0"/>
              </a:rPr>
              <a:t>BC Controller functions</a:t>
            </a:r>
          </a:p>
          <a:p>
            <a:pPr>
              <a:buClrTx/>
            </a:pPr>
            <a:r>
              <a:rPr lang="en-US" sz="1800" dirty="0" smtClean="0">
                <a:latin typeface="Arial" pitchFamily="34" charset="0"/>
                <a:cs typeface="Arial" pitchFamily="34" charset="0"/>
              </a:rPr>
              <a:t>Separates refrigerant into gas and liquid</a:t>
            </a:r>
          </a:p>
          <a:p>
            <a:pPr>
              <a:buClrTx/>
            </a:pPr>
            <a:endParaRPr lang="en-US" sz="1800" dirty="0" smtClean="0">
              <a:latin typeface="Arial" pitchFamily="34" charset="0"/>
              <a:cs typeface="Arial" pitchFamily="34" charset="0"/>
            </a:endParaRPr>
          </a:p>
          <a:p>
            <a:pPr>
              <a:buClrTx/>
            </a:pPr>
            <a:r>
              <a:rPr lang="en-US" sz="1800" dirty="0" smtClean="0">
                <a:latin typeface="Arial" pitchFamily="34" charset="0"/>
                <a:cs typeface="Arial" pitchFamily="34" charset="0"/>
              </a:rPr>
              <a:t>Ensures units in heating receive superheated gas</a:t>
            </a:r>
          </a:p>
          <a:p>
            <a:pPr>
              <a:buClrTx/>
            </a:pPr>
            <a:endParaRPr lang="en-US" sz="1800" dirty="0" smtClean="0">
              <a:latin typeface="Arial" pitchFamily="34" charset="0"/>
              <a:cs typeface="Arial" pitchFamily="34" charset="0"/>
            </a:endParaRPr>
          </a:p>
          <a:p>
            <a:pPr>
              <a:buClrTx/>
            </a:pPr>
            <a:r>
              <a:rPr lang="en-US" sz="1800" dirty="0" smtClean="0">
                <a:latin typeface="Arial" pitchFamily="34" charset="0"/>
                <a:cs typeface="Arial" pitchFamily="34" charset="0"/>
              </a:rPr>
              <a:t>Ensures units in cooling receive sub-cooled liquid</a:t>
            </a:r>
          </a:p>
          <a:p>
            <a:endParaRPr lang="en-US" dirty="0"/>
          </a:p>
        </p:txBody>
      </p:sp>
      <p:sp>
        <p:nvSpPr>
          <p:cNvPr id="4" name="Slide Number Placeholder 3"/>
          <p:cNvSpPr>
            <a:spLocks noGrp="1"/>
          </p:cNvSpPr>
          <p:nvPr>
            <p:ph type="sldNum" sz="quarter" idx="10"/>
          </p:nvPr>
        </p:nvSpPr>
        <p:spPr/>
        <p:txBody>
          <a:bodyPr/>
          <a:lstStyle/>
          <a:p>
            <a:pPr>
              <a:defRPr/>
            </a:pPr>
            <a:fld id="{94558519-E90C-4C55-A7DA-B7F78463C2B3}" type="slidenum">
              <a:rPr lang="en-US" altLang="en-US" smtClean="0"/>
              <a:pPr>
                <a:defRPr/>
              </a:pPr>
              <a:t>8</a:t>
            </a:fld>
            <a:endParaRPr lang="en-US" altLang="en-US" dirty="0"/>
          </a:p>
        </p:txBody>
      </p:sp>
    </p:spTree>
    <p:extLst>
      <p:ext uri="{BB962C8B-B14F-4D97-AF65-F5344CB8AC3E}">
        <p14:creationId xmlns:p14="http://schemas.microsoft.com/office/powerpoint/2010/main" val="345253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US" dirty="0" smtClean="0">
                <a:latin typeface="Arial" pitchFamily="34" charset="0"/>
                <a:cs typeface="Arial" pitchFamily="34" charset="0"/>
              </a:rPr>
              <a:t>Additional Features:</a:t>
            </a:r>
          </a:p>
          <a:p>
            <a:pPr lvl="1">
              <a:buFont typeface="Arial" pitchFamily="34" charset="0"/>
              <a:buChar char="•"/>
            </a:pPr>
            <a:r>
              <a:rPr lang="en-US" dirty="0" smtClean="0">
                <a:latin typeface="Arial" pitchFamily="34" charset="0"/>
                <a:cs typeface="Arial" pitchFamily="34" charset="0"/>
              </a:rPr>
              <a:t> Grouping configuration (up</a:t>
            </a:r>
            <a:r>
              <a:rPr lang="en-US" baseline="0" dirty="0" smtClean="0">
                <a:latin typeface="Arial" pitchFamily="34" charset="0"/>
                <a:cs typeface="Arial" pitchFamily="34" charset="0"/>
              </a:rPr>
              <a:t> to 16 indoor units and one AHC in a group)</a:t>
            </a:r>
            <a:endParaRPr lang="en-US" dirty="0" smtClean="0">
              <a:latin typeface="Arial" pitchFamily="34" charset="0"/>
              <a:cs typeface="Arial" pitchFamily="34" charset="0"/>
            </a:endParaRPr>
          </a:p>
          <a:p>
            <a:pPr lvl="1">
              <a:buFont typeface="Arial" pitchFamily="34" charset="0"/>
              <a:buChar char="•"/>
            </a:pPr>
            <a:r>
              <a:rPr lang="en-US" dirty="0" smtClean="0">
                <a:latin typeface="Arial" pitchFamily="34" charset="0"/>
                <a:cs typeface="Arial" pitchFamily="34" charset="0"/>
              </a:rPr>
              <a:t> Connected system search function</a:t>
            </a:r>
          </a:p>
          <a:p>
            <a:pPr lvl="1">
              <a:buFont typeface="Arial" pitchFamily="34" charset="0"/>
              <a:buChar char="•"/>
            </a:pPr>
            <a:r>
              <a:rPr lang="en-US" dirty="0" smtClean="0">
                <a:latin typeface="Arial" pitchFamily="34" charset="0"/>
                <a:cs typeface="Arial" pitchFamily="34" charset="0"/>
              </a:rPr>
              <a:t> </a:t>
            </a:r>
            <a:r>
              <a:rPr lang="en-US" dirty="0" err="1" smtClean="0">
                <a:latin typeface="Arial" pitchFamily="34" charset="0"/>
                <a:cs typeface="Arial" pitchFamily="34" charset="0"/>
              </a:rPr>
              <a:t>Lossnay</a:t>
            </a:r>
            <a:r>
              <a:rPr lang="en-US" baseline="30000" dirty="0" smtClean="0">
                <a:latin typeface="Arial" pitchFamily="34" charset="0"/>
                <a:cs typeface="Arial" pitchFamily="34" charset="0"/>
              </a:rPr>
              <a:t>®</a:t>
            </a:r>
            <a:r>
              <a:rPr lang="en-US" dirty="0" smtClean="0">
                <a:latin typeface="Arial" pitchFamily="34" charset="0"/>
                <a:cs typeface="Arial" pitchFamily="34" charset="0"/>
              </a:rPr>
              <a:t> interlock setting</a:t>
            </a:r>
          </a:p>
          <a:p>
            <a:pPr lvl="1">
              <a:buFont typeface="Arial" pitchFamily="34" charset="0"/>
              <a:buChar char="•"/>
            </a:pPr>
            <a:r>
              <a:rPr lang="en-US" dirty="0" smtClean="0">
                <a:latin typeface="Arial" pitchFamily="34" charset="0"/>
                <a:cs typeface="Arial" pitchFamily="34" charset="0"/>
              </a:rPr>
              <a:t> Screen cleaning lock out</a:t>
            </a:r>
          </a:p>
          <a:p>
            <a:pPr lvl="1">
              <a:buFont typeface="Arial" pitchFamily="34" charset="0"/>
              <a:buChar char="•"/>
            </a:pPr>
            <a:r>
              <a:rPr lang="en-US" dirty="0" smtClean="0">
                <a:latin typeface="Arial" pitchFamily="34" charset="0"/>
                <a:cs typeface="Arial" pitchFamily="34" charset="0"/>
              </a:rPr>
              <a:t> Screen calibration</a:t>
            </a:r>
          </a:p>
          <a:p>
            <a:pPr lvl="1">
              <a:buFont typeface="Arial" pitchFamily="34" charset="0"/>
              <a:buChar char="•"/>
            </a:pPr>
            <a:r>
              <a:rPr lang="en-US" dirty="0" smtClean="0">
                <a:latin typeface="Arial" pitchFamily="34" charset="0"/>
                <a:cs typeface="Arial" pitchFamily="34" charset="0"/>
              </a:rPr>
              <a:t> Offsets for Temperature and Humidity sensor displays</a:t>
            </a:r>
          </a:p>
          <a:p>
            <a:pPr lvl="1">
              <a:buFont typeface="Arial" pitchFamily="34" charset="0"/>
              <a:buChar char="•"/>
            </a:pPr>
            <a:r>
              <a:rPr lang="en-US" dirty="0" smtClean="0">
                <a:latin typeface="Arial" pitchFamily="34" charset="0"/>
                <a:cs typeface="Arial" pitchFamily="34" charset="0"/>
              </a:rPr>
              <a:t> Occupancy and Brightness sensor calibration</a:t>
            </a:r>
          </a:p>
          <a:p>
            <a:pPr lvl="1">
              <a:buFont typeface="Arial" pitchFamily="34" charset="0"/>
              <a:buChar char="•"/>
            </a:pPr>
            <a:r>
              <a:rPr lang="en-US" dirty="0" smtClean="0">
                <a:latin typeface="Arial" pitchFamily="34" charset="0"/>
                <a:cs typeface="Arial" pitchFamily="34" charset="0"/>
              </a:rPr>
              <a:t> Color Indicator On/Off and Customization</a:t>
            </a:r>
          </a:p>
          <a:p>
            <a:pPr lvl="1">
              <a:buFont typeface="Arial" pitchFamily="34" charset="0"/>
              <a:buChar char="•"/>
            </a:pPr>
            <a:r>
              <a:rPr lang="en-US" dirty="0" smtClean="0">
                <a:latin typeface="Arial" pitchFamily="34" charset="0"/>
                <a:cs typeface="Arial" pitchFamily="34" charset="0"/>
              </a:rPr>
              <a:t> Indoor unit function settings</a:t>
            </a:r>
          </a:p>
          <a:p>
            <a:pPr lvl="1">
              <a:buFont typeface="Arial" pitchFamily="34" charset="0"/>
              <a:buChar char="•"/>
            </a:pPr>
            <a:r>
              <a:rPr lang="en-US" dirty="0" smtClean="0">
                <a:latin typeface="Arial" pitchFamily="34" charset="0"/>
                <a:cs typeface="Arial" pitchFamily="34" charset="0"/>
              </a:rPr>
              <a:t> Extended set temperature range (dependent on connected system)</a:t>
            </a:r>
          </a:p>
          <a:p>
            <a:pPr lvl="1">
              <a:buFont typeface="Arial" pitchFamily="34" charset="0"/>
              <a:buChar char="•"/>
            </a:pPr>
            <a:r>
              <a:rPr lang="en-US" dirty="0" smtClean="0">
                <a:latin typeface="Arial" pitchFamily="34" charset="0"/>
                <a:cs typeface="Arial" pitchFamily="34" charset="0"/>
              </a:rPr>
              <a:t> Passwords</a:t>
            </a:r>
          </a:p>
          <a:p>
            <a:pPr lvl="2"/>
            <a:r>
              <a:rPr lang="en-US" dirty="0" smtClean="0"/>
              <a:t>9999		Service (Default)</a:t>
            </a:r>
          </a:p>
          <a:p>
            <a:pPr lvl="2"/>
            <a:r>
              <a:rPr lang="en-US" dirty="0" smtClean="0"/>
              <a:t>0000		User (Default)</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4558519-E90C-4C55-A7DA-B7F78463C2B3}" type="slidenum">
              <a:rPr lang="en-US" altLang="en-US" smtClean="0"/>
              <a:pPr>
                <a:defRPr/>
              </a:pPr>
              <a:t>16</a:t>
            </a:fld>
            <a:endParaRPr lang="en-US" altLang="en-US" dirty="0"/>
          </a:p>
        </p:txBody>
      </p:sp>
    </p:spTree>
    <p:extLst>
      <p:ext uri="{BB962C8B-B14F-4D97-AF65-F5344CB8AC3E}">
        <p14:creationId xmlns:p14="http://schemas.microsoft.com/office/powerpoint/2010/main" val="108068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US" dirty="0" smtClean="0">
                <a:latin typeface="Arial" pitchFamily="34" charset="0"/>
                <a:cs typeface="Arial" pitchFamily="34" charset="0"/>
              </a:rPr>
              <a:t> Occupied:  Returns to normal operation</a:t>
            </a:r>
          </a:p>
          <a:p>
            <a:pPr>
              <a:buFont typeface="Arial" pitchFamily="34" charset="0"/>
              <a:buChar char="•"/>
            </a:pPr>
            <a:r>
              <a:rPr lang="en-US" dirty="0" smtClean="0">
                <a:latin typeface="Arial" pitchFamily="34" charset="0"/>
                <a:cs typeface="Arial" pitchFamily="34" charset="0"/>
              </a:rPr>
              <a:t> Unoccupied (pick one):</a:t>
            </a:r>
          </a:p>
          <a:p>
            <a:pPr lvl="1">
              <a:buFont typeface="Arial" pitchFamily="34" charset="0"/>
              <a:buChar char="•"/>
            </a:pPr>
            <a:r>
              <a:rPr lang="en-US" dirty="0" smtClean="0">
                <a:latin typeface="Arial" pitchFamily="34" charset="0"/>
                <a:cs typeface="Arial" pitchFamily="34" charset="0"/>
              </a:rPr>
              <a:t> Turn IDU Off</a:t>
            </a:r>
          </a:p>
          <a:p>
            <a:pPr lvl="1">
              <a:buFont typeface="Arial" pitchFamily="34" charset="0"/>
              <a:buChar char="•"/>
            </a:pPr>
            <a:r>
              <a:rPr lang="en-US" dirty="0" smtClean="0">
                <a:latin typeface="Arial" pitchFamily="34" charset="0"/>
                <a:cs typeface="Arial" pitchFamily="34" charset="0"/>
              </a:rPr>
              <a:t> Change Mode to SETBACK</a:t>
            </a:r>
          </a:p>
          <a:p>
            <a:pPr lvl="1">
              <a:buFont typeface="Arial" pitchFamily="34" charset="0"/>
              <a:buChar char="•"/>
            </a:pPr>
            <a:r>
              <a:rPr lang="en-US" baseline="0" dirty="0" smtClean="0">
                <a:latin typeface="Arial" pitchFamily="34" charset="0"/>
                <a:cs typeface="Arial" pitchFamily="34" charset="0"/>
              </a:rPr>
              <a:t> </a:t>
            </a:r>
            <a:r>
              <a:rPr lang="en-US" dirty="0" smtClean="0">
                <a:latin typeface="Arial" pitchFamily="34" charset="0"/>
                <a:cs typeface="Arial" pitchFamily="34" charset="0"/>
              </a:rPr>
              <a:t>Offset the set temperature</a:t>
            </a:r>
          </a:p>
          <a:p>
            <a:pPr lvl="1">
              <a:buFont typeface="Arial" pitchFamily="34" charset="0"/>
              <a:buChar char="•"/>
            </a:pPr>
            <a:r>
              <a:rPr lang="en-US" baseline="0" dirty="0" smtClean="0">
                <a:latin typeface="Arial" pitchFamily="34" charset="0"/>
                <a:cs typeface="Arial" pitchFamily="34" charset="0"/>
              </a:rPr>
              <a:t> </a:t>
            </a:r>
            <a:r>
              <a:rPr lang="en-US" dirty="0" smtClean="0">
                <a:latin typeface="Arial" pitchFamily="34" charset="0"/>
                <a:cs typeface="Arial" pitchFamily="34" charset="0"/>
              </a:rPr>
              <a:t>Change Fan Speed to Low</a:t>
            </a:r>
          </a:p>
          <a:p>
            <a:pPr lvl="1">
              <a:buFont typeface="Arial" pitchFamily="34" charset="0"/>
              <a:buChar char="•"/>
            </a:pPr>
            <a:r>
              <a:rPr lang="en-US" baseline="0" dirty="0" smtClean="0">
                <a:latin typeface="Arial" pitchFamily="34" charset="0"/>
                <a:cs typeface="Arial" pitchFamily="34" charset="0"/>
              </a:rPr>
              <a:t> </a:t>
            </a:r>
            <a:r>
              <a:rPr lang="en-US" dirty="0" smtClean="0">
                <a:latin typeface="Arial" pitchFamily="34" charset="0"/>
                <a:cs typeface="Arial" pitchFamily="34" charset="0"/>
              </a:rPr>
              <a:t>Force IDU into Thermo-off</a:t>
            </a:r>
          </a:p>
          <a:p>
            <a:pPr>
              <a:buFont typeface="Arial" pitchFamily="34" charset="0"/>
              <a:buChar char="•"/>
            </a:pPr>
            <a:r>
              <a:rPr lang="en-US" dirty="0" smtClean="0">
                <a:latin typeface="Arial" pitchFamily="34" charset="0"/>
                <a:cs typeface="Arial" pitchFamily="34" charset="0"/>
              </a:rPr>
              <a:t> Schedule “Active” times for Energy Savings and combine with brightness sensor to help determine occupancy</a:t>
            </a:r>
          </a:p>
          <a:p>
            <a:endParaRPr lang="en-US" dirty="0"/>
          </a:p>
        </p:txBody>
      </p:sp>
      <p:sp>
        <p:nvSpPr>
          <p:cNvPr id="4" name="Slide Number Placeholder 3"/>
          <p:cNvSpPr>
            <a:spLocks noGrp="1"/>
          </p:cNvSpPr>
          <p:nvPr>
            <p:ph type="sldNum" sz="quarter" idx="10"/>
          </p:nvPr>
        </p:nvSpPr>
        <p:spPr/>
        <p:txBody>
          <a:bodyPr/>
          <a:lstStyle/>
          <a:p>
            <a:pPr>
              <a:defRPr/>
            </a:pPr>
            <a:fld id="{94558519-E90C-4C55-A7DA-B7F78463C2B3}" type="slidenum">
              <a:rPr lang="en-US" altLang="en-US" smtClean="0"/>
              <a:pPr>
                <a:defRPr/>
              </a:pPr>
              <a:t>17</a:t>
            </a:fld>
            <a:endParaRPr lang="en-US" altLang="en-US" dirty="0"/>
          </a:p>
        </p:txBody>
      </p:sp>
    </p:spTree>
    <p:extLst>
      <p:ext uri="{BB962C8B-B14F-4D97-AF65-F5344CB8AC3E}">
        <p14:creationId xmlns:p14="http://schemas.microsoft.com/office/powerpoint/2010/main" val="357558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800" kern="1200" dirty="0" err="1" smtClean="0">
                <a:solidFill>
                  <a:schemeClr val="tx1"/>
                </a:solidFill>
                <a:effectLst/>
                <a:latin typeface="Times New Roman" charset="0"/>
                <a:ea typeface="ＭＳ Ｐゴシック" charset="0"/>
                <a:cs typeface="ＭＳ Ｐゴシック" charset="0"/>
              </a:rPr>
              <a:t>Procon</a:t>
            </a:r>
            <a:r>
              <a:rPr lang="en-US" sz="1800" kern="1200" dirty="0" smtClean="0">
                <a:solidFill>
                  <a:schemeClr val="tx1"/>
                </a:solidFill>
                <a:effectLst/>
                <a:latin typeface="Times New Roman" charset="0"/>
                <a:ea typeface="ＭＳ Ｐゴシック" charset="0"/>
                <a:cs typeface="ＭＳ Ｐゴシック" charset="0"/>
              </a:rPr>
              <a:t> PAC-UKPRC001-CN1</a:t>
            </a:r>
          </a:p>
          <a:p>
            <a:pPr lvl="1"/>
            <a:r>
              <a:rPr lang="en-US" sz="1800" kern="1200" dirty="0" smtClean="0">
                <a:solidFill>
                  <a:schemeClr val="tx1"/>
                </a:solidFill>
                <a:effectLst/>
                <a:latin typeface="Times New Roman" charset="0"/>
                <a:ea typeface="ＭＳ Ｐゴシック" charset="0"/>
                <a:cs typeface="+mn-cs"/>
              </a:rPr>
              <a:t>1-to-1 connection for 1 indoor unit</a:t>
            </a:r>
          </a:p>
          <a:p>
            <a:pPr lvl="1"/>
            <a:r>
              <a:rPr lang="en-US" sz="1800" kern="1200" dirty="0" smtClean="0">
                <a:solidFill>
                  <a:schemeClr val="tx1"/>
                </a:solidFill>
                <a:effectLst/>
                <a:latin typeface="Times New Roman" charset="0"/>
                <a:ea typeface="ＭＳ Ｐゴシック" charset="0"/>
                <a:cs typeface="+mn-cs"/>
              </a:rPr>
              <a:t>Configurable for </a:t>
            </a:r>
            <a:r>
              <a:rPr lang="en-US" sz="1800" kern="1200" dirty="0" err="1" smtClean="0">
                <a:solidFill>
                  <a:schemeClr val="tx1"/>
                </a:solidFill>
                <a:effectLst/>
                <a:latin typeface="Times New Roman" charset="0"/>
                <a:ea typeface="ＭＳ Ｐゴシック" charset="0"/>
                <a:cs typeface="+mn-cs"/>
              </a:rPr>
              <a:t>BACnet</a:t>
            </a:r>
            <a:r>
              <a:rPr lang="en-US" sz="1800" kern="1200" dirty="0" smtClean="0">
                <a:solidFill>
                  <a:schemeClr val="tx1"/>
                </a:solidFill>
                <a:effectLst/>
                <a:latin typeface="Times New Roman" charset="0"/>
                <a:ea typeface="ＭＳ Ｐゴシック" charset="0"/>
                <a:cs typeface="+mn-cs"/>
              </a:rPr>
              <a:t> or Modbus</a:t>
            </a:r>
          </a:p>
          <a:p>
            <a:pPr lvl="1"/>
            <a:r>
              <a:rPr lang="en-US" sz="1800" kern="1200" dirty="0" smtClean="0">
                <a:solidFill>
                  <a:schemeClr val="tx1"/>
                </a:solidFill>
                <a:effectLst/>
                <a:latin typeface="Times New Roman" charset="0"/>
                <a:ea typeface="ＭＳ Ｐゴシック" charset="0"/>
                <a:cs typeface="+mn-cs"/>
              </a:rPr>
              <a:t>Used for an independent unit within an existing BAS</a:t>
            </a:r>
          </a:p>
          <a:p>
            <a:pPr lvl="1"/>
            <a:r>
              <a:rPr lang="en-US" sz="1800" kern="1200" dirty="0" smtClean="0">
                <a:solidFill>
                  <a:schemeClr val="tx1"/>
                </a:solidFill>
                <a:effectLst/>
                <a:latin typeface="Times New Roman" charset="0"/>
                <a:ea typeface="ＭＳ Ｐゴシック" charset="0"/>
                <a:cs typeface="+mn-cs"/>
              </a:rPr>
              <a:t>Compatible with central controller</a:t>
            </a:r>
          </a:p>
          <a:p>
            <a:pPr lvl="1"/>
            <a:r>
              <a:rPr lang="en-US" sz="1800" kern="1200" dirty="0" smtClean="0">
                <a:solidFill>
                  <a:schemeClr val="tx1"/>
                </a:solidFill>
                <a:effectLst/>
                <a:latin typeface="Times New Roman" charset="0"/>
                <a:ea typeface="ＭＳ Ｐゴシック" charset="0"/>
                <a:cs typeface="+mn-cs"/>
              </a:rPr>
              <a:t>P-series data closet control and monitoring </a:t>
            </a:r>
          </a:p>
          <a:p>
            <a:endParaRPr lang="en-US" dirty="0"/>
          </a:p>
        </p:txBody>
      </p:sp>
      <p:sp>
        <p:nvSpPr>
          <p:cNvPr id="4" name="Slide Number Placeholder 3"/>
          <p:cNvSpPr>
            <a:spLocks noGrp="1"/>
          </p:cNvSpPr>
          <p:nvPr>
            <p:ph type="sldNum" sz="quarter" idx="10"/>
          </p:nvPr>
        </p:nvSpPr>
        <p:spPr/>
        <p:txBody>
          <a:bodyPr/>
          <a:lstStyle/>
          <a:p>
            <a:pPr>
              <a:defRPr/>
            </a:pPr>
            <a:fld id="{94558519-E90C-4C55-A7DA-B7F78463C2B3}" type="slidenum">
              <a:rPr lang="en-US" altLang="en-US" smtClean="0"/>
              <a:pPr>
                <a:defRPr/>
              </a:pPr>
              <a:t>23</a:t>
            </a:fld>
            <a:endParaRPr lang="en-US" altLang="en-US" dirty="0"/>
          </a:p>
        </p:txBody>
      </p:sp>
    </p:spTree>
    <p:extLst>
      <p:ext uri="{BB962C8B-B14F-4D97-AF65-F5344CB8AC3E}">
        <p14:creationId xmlns:p14="http://schemas.microsoft.com/office/powerpoint/2010/main" val="3193014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800" kern="1200" dirty="0" smtClean="0">
                <a:solidFill>
                  <a:schemeClr val="tx1"/>
                </a:solidFill>
                <a:effectLst/>
                <a:latin typeface="Times New Roman" charset="0"/>
                <a:ea typeface="ＭＳ Ｐゴシック" charset="0"/>
                <a:cs typeface="ＭＳ Ｐゴシック" charset="0"/>
              </a:rPr>
              <a:t>MAC-333IF</a:t>
            </a:r>
          </a:p>
          <a:p>
            <a:pPr lvl="1"/>
            <a:r>
              <a:rPr lang="en-US" sz="1800" kern="1200" dirty="0" smtClean="0">
                <a:solidFill>
                  <a:schemeClr val="tx1"/>
                </a:solidFill>
                <a:effectLst/>
                <a:latin typeface="Times New Roman" charset="0"/>
                <a:ea typeface="ＭＳ Ｐゴシック" charset="0"/>
                <a:cs typeface="+mn-cs"/>
              </a:rPr>
              <a:t>Interface to allow a standalone m-series residential </a:t>
            </a:r>
            <a:r>
              <a:rPr lang="en-US" sz="1800" kern="1200" dirty="0" err="1" smtClean="0">
                <a:solidFill>
                  <a:schemeClr val="tx1"/>
                </a:solidFill>
                <a:effectLst/>
                <a:latin typeface="Times New Roman" charset="0"/>
                <a:ea typeface="ＭＳ Ｐゴシック" charset="0"/>
                <a:cs typeface="+mn-cs"/>
              </a:rPr>
              <a:t>minisplit</a:t>
            </a:r>
            <a:r>
              <a:rPr lang="en-US" sz="1800" kern="1200" dirty="0" smtClean="0">
                <a:solidFill>
                  <a:schemeClr val="tx1"/>
                </a:solidFill>
                <a:effectLst/>
                <a:latin typeface="Times New Roman" charset="0"/>
                <a:ea typeface="ＭＳ Ｐゴシック" charset="0"/>
                <a:cs typeface="+mn-cs"/>
              </a:rPr>
              <a:t> to communicate with city multi controls. </a:t>
            </a:r>
          </a:p>
          <a:p>
            <a:pPr lvl="1"/>
            <a:r>
              <a:rPr lang="en-US" sz="1800" kern="1200" dirty="0" smtClean="0">
                <a:solidFill>
                  <a:schemeClr val="tx1"/>
                </a:solidFill>
                <a:effectLst/>
                <a:latin typeface="Times New Roman" charset="0"/>
                <a:ea typeface="ＭＳ Ｐゴシック" charset="0"/>
                <a:cs typeface="+mn-cs"/>
              </a:rPr>
              <a:t>Has two outputs for :</a:t>
            </a:r>
          </a:p>
          <a:p>
            <a:pPr lvl="2"/>
            <a:r>
              <a:rPr lang="en-US" sz="1800" kern="1200" dirty="0" smtClean="0">
                <a:solidFill>
                  <a:schemeClr val="tx1"/>
                </a:solidFill>
                <a:effectLst/>
                <a:latin typeface="Times New Roman" charset="0"/>
                <a:ea typeface="ＭＳ Ｐゴシック" charset="0"/>
                <a:cs typeface="+mn-cs"/>
              </a:rPr>
              <a:t>Equipment status and error</a:t>
            </a:r>
          </a:p>
          <a:p>
            <a:pPr lvl="2"/>
            <a:r>
              <a:rPr lang="en-US" sz="1800" kern="1200" dirty="0" smtClean="0">
                <a:solidFill>
                  <a:schemeClr val="tx1"/>
                </a:solidFill>
                <a:effectLst/>
                <a:latin typeface="Times New Roman" charset="0"/>
                <a:ea typeface="ＭＳ Ｐゴシック" charset="0"/>
                <a:cs typeface="+mn-cs"/>
              </a:rPr>
              <a:t>Humidifier control </a:t>
            </a:r>
          </a:p>
          <a:p>
            <a:pPr lvl="1"/>
            <a:r>
              <a:rPr lang="en-US" sz="1800" kern="1200" dirty="0" smtClean="0">
                <a:solidFill>
                  <a:schemeClr val="tx1"/>
                </a:solidFill>
                <a:effectLst/>
                <a:latin typeface="Times New Roman" charset="0"/>
                <a:ea typeface="ＭＳ Ｐゴシック" charset="0"/>
                <a:cs typeface="+mn-cs"/>
              </a:rPr>
              <a:t>Provides an input to allow remote on/off control of IDU</a:t>
            </a:r>
          </a:p>
          <a:p>
            <a:endParaRPr lang="en-US" dirty="0" smtClean="0"/>
          </a:p>
          <a:p>
            <a:pPr defTabSz="914184">
              <a:buFont typeface="Arial" pitchFamily="34" charset="0"/>
              <a:buChar char="•"/>
            </a:pPr>
            <a:r>
              <a:rPr lang="en-US" dirty="0" smtClean="0">
                <a:latin typeface="Arial" pitchFamily="34" charset="0"/>
                <a:cs typeface="Arial" pitchFamily="34" charset="0"/>
              </a:rPr>
              <a:t>Packaged Handheld Wireless Remote (default option)</a:t>
            </a:r>
          </a:p>
          <a:p>
            <a:pPr marL="342819" indent="-342819" defTabSz="914184">
              <a:buFont typeface="Arial" pitchFamily="34" charset="0"/>
              <a:buChar char="•"/>
            </a:pPr>
            <a:r>
              <a:rPr lang="en-US" dirty="0" smtClean="0">
                <a:latin typeface="Arial" pitchFamily="34" charset="0"/>
                <a:cs typeface="Arial" pitchFamily="34" charset="0"/>
              </a:rPr>
              <a:t>MHK1 Wall Mounted Wireless Remote</a:t>
            </a:r>
          </a:p>
          <a:p>
            <a:pPr lvl="1" indent="-342819" defTabSz="914184">
              <a:buFont typeface="Arial" pitchFamily="34" charset="0"/>
              <a:buChar char="•"/>
            </a:pPr>
            <a:r>
              <a:rPr lang="en-US" dirty="0" smtClean="0">
                <a:latin typeface="Arial" pitchFamily="34" charset="0"/>
                <a:cs typeface="Arial" pitchFamily="34" charset="0"/>
              </a:rPr>
              <a:t>Compatible with Honeywell </a:t>
            </a:r>
            <a:r>
              <a:rPr lang="en-US" dirty="0" err="1" smtClean="0">
                <a:latin typeface="Arial" pitchFamily="34" charset="0"/>
                <a:cs typeface="Arial" pitchFamily="34" charset="0"/>
              </a:rPr>
              <a:t>RedLink</a:t>
            </a:r>
            <a:r>
              <a:rPr lang="en-US" dirty="0" smtClean="0">
                <a:latin typeface="Arial" pitchFamily="34" charset="0"/>
                <a:cs typeface="Arial" pitchFamily="34" charset="0"/>
              </a:rPr>
              <a:t> Internet Gateway for remote access using mobile apps or internet browser</a:t>
            </a:r>
          </a:p>
          <a:p>
            <a:pPr marL="342819" indent="-342819" defTabSz="914184">
              <a:buFont typeface="Arial" pitchFamily="34" charset="0"/>
              <a:buChar char="•"/>
            </a:pPr>
            <a:r>
              <a:rPr lang="en-US" dirty="0" smtClean="0">
                <a:latin typeface="Arial" pitchFamily="34" charset="0"/>
                <a:cs typeface="Arial" pitchFamily="34" charset="0"/>
              </a:rPr>
              <a:t>MAC-333IF-E Control Adapter connected to each INDOOR unit</a:t>
            </a:r>
          </a:p>
          <a:p>
            <a:pPr lvl="1" indent="-342819" defTabSz="914184">
              <a:buFont typeface="Arial" pitchFamily="34" charset="0"/>
              <a:buChar char="•"/>
            </a:pPr>
            <a:r>
              <a:rPr lang="en-US" dirty="0" smtClean="0">
                <a:latin typeface="Arial" pitchFamily="34" charset="0"/>
                <a:cs typeface="Arial" pitchFamily="34" charset="0"/>
              </a:rPr>
              <a:t>Allows for connection to M-NET</a:t>
            </a:r>
          </a:p>
          <a:p>
            <a:pPr lvl="2" indent="-342819" defTabSz="914184">
              <a:buFont typeface="Arial" pitchFamily="34" charset="0"/>
              <a:buChar char="•"/>
            </a:pPr>
            <a:r>
              <a:rPr lang="en-US" dirty="0" smtClean="0">
                <a:latin typeface="Arial" pitchFamily="34" charset="0"/>
                <a:cs typeface="Arial" pitchFamily="34" charset="0"/>
              </a:rPr>
              <a:t>Requires 12VDC power supply if using MHK1 while connected to M-NET</a:t>
            </a:r>
          </a:p>
          <a:p>
            <a:pPr lvl="2" indent="-342819" defTabSz="914184">
              <a:buFont typeface="Arial" pitchFamily="34" charset="0"/>
              <a:buChar char="•"/>
            </a:pPr>
            <a:r>
              <a:rPr lang="en-US" dirty="0" smtClean="0">
                <a:latin typeface="Arial" pitchFamily="34" charset="0"/>
                <a:cs typeface="Arial" pitchFamily="34" charset="0"/>
              </a:rPr>
              <a:t>Monitor and control from central controller</a:t>
            </a:r>
          </a:p>
          <a:p>
            <a:pPr lvl="2" indent="-342819" defTabSz="914184">
              <a:buFont typeface="Arial" pitchFamily="34" charset="0"/>
              <a:buChar char="•"/>
            </a:pPr>
            <a:r>
              <a:rPr lang="en-US" dirty="0" smtClean="0">
                <a:latin typeface="Arial" pitchFamily="34" charset="0"/>
                <a:cs typeface="Arial" pitchFamily="34" charset="0"/>
              </a:rPr>
              <a:t>Tie into </a:t>
            </a:r>
            <a:r>
              <a:rPr lang="en-US" dirty="0" err="1" smtClean="0">
                <a:latin typeface="Arial" pitchFamily="34" charset="0"/>
                <a:cs typeface="Arial" pitchFamily="34" charset="0"/>
              </a:rPr>
              <a:t>BACnet</a:t>
            </a:r>
            <a:r>
              <a:rPr lang="en-US" dirty="0" smtClean="0">
                <a:latin typeface="Arial" pitchFamily="34" charset="0"/>
                <a:cs typeface="Arial" pitchFamily="34" charset="0"/>
              </a:rPr>
              <a:t> or </a:t>
            </a:r>
            <a:r>
              <a:rPr lang="en-US" dirty="0" err="1" smtClean="0">
                <a:latin typeface="Arial" pitchFamily="34" charset="0"/>
                <a:cs typeface="Arial" pitchFamily="34" charset="0"/>
              </a:rPr>
              <a:t>LonWorks</a:t>
            </a:r>
            <a:r>
              <a:rPr lang="en-US" dirty="0" smtClean="0">
                <a:latin typeface="Arial" pitchFamily="34" charset="0"/>
                <a:cs typeface="Arial" pitchFamily="34" charset="0"/>
              </a:rPr>
              <a:t> system through AE-200/50/EW-50 or LMAP04U</a:t>
            </a:r>
          </a:p>
          <a:p>
            <a:pPr lvl="1" indent="-342819" defTabSz="914184">
              <a:buFont typeface="Arial" pitchFamily="34" charset="0"/>
              <a:buChar char="•"/>
            </a:pPr>
            <a:r>
              <a:rPr lang="en-US" dirty="0" smtClean="0">
                <a:latin typeface="Arial" pitchFamily="34" charset="0"/>
                <a:cs typeface="Arial" pitchFamily="34" charset="0"/>
              </a:rPr>
              <a:t>Allows for dry contact control</a:t>
            </a:r>
          </a:p>
          <a:p>
            <a:pPr lvl="2" indent="-342819" defTabSz="914184">
              <a:buFont typeface="Arial" pitchFamily="34" charset="0"/>
              <a:buChar char="•"/>
            </a:pPr>
            <a:r>
              <a:rPr lang="en-US" dirty="0" smtClean="0">
                <a:latin typeface="Arial" pitchFamily="34" charset="0"/>
                <a:cs typeface="Arial" pitchFamily="34" charset="0"/>
              </a:rPr>
              <a:t>Requires 12VDC power supply</a:t>
            </a:r>
          </a:p>
          <a:p>
            <a:pPr lvl="2" indent="-342819" defTabSz="914184">
              <a:buFont typeface="Arial" pitchFamily="34" charset="0"/>
              <a:buChar char="•"/>
            </a:pPr>
            <a:r>
              <a:rPr lang="en-US" dirty="0" smtClean="0">
                <a:latin typeface="Arial" pitchFamily="34" charset="0"/>
                <a:cs typeface="Arial" pitchFamily="34" charset="0"/>
              </a:rPr>
              <a:t>Remote Start/Stop</a:t>
            </a:r>
          </a:p>
          <a:p>
            <a:pPr lvl="2" indent="-342819" defTabSz="914184">
              <a:buFont typeface="Arial" pitchFamily="34" charset="0"/>
              <a:buChar char="•"/>
            </a:pPr>
            <a:r>
              <a:rPr lang="en-US" dirty="0" smtClean="0">
                <a:latin typeface="Arial" pitchFamily="34" charset="0"/>
                <a:cs typeface="Arial" pitchFamily="34" charset="0"/>
              </a:rPr>
              <a:t>Error Status</a:t>
            </a:r>
          </a:p>
          <a:p>
            <a:pPr lvl="2" indent="-342819" defTabSz="914184">
              <a:buFont typeface="Arial" pitchFamily="34" charset="0"/>
              <a:buChar char="•"/>
            </a:pPr>
            <a:r>
              <a:rPr lang="en-US" dirty="0" smtClean="0">
                <a:latin typeface="Arial" pitchFamily="34" charset="0"/>
                <a:cs typeface="Arial" pitchFamily="34" charset="0"/>
              </a:rPr>
              <a:t>Humidifier Enable</a:t>
            </a:r>
          </a:p>
          <a:p>
            <a:pPr lvl="2" indent="-342819" defTabSz="914184">
              <a:buFont typeface="Arial" pitchFamily="34" charset="0"/>
              <a:buChar char="•"/>
            </a:pPr>
            <a:r>
              <a:rPr lang="en-US" dirty="0" smtClean="0">
                <a:latin typeface="Arial" pitchFamily="34" charset="0"/>
                <a:cs typeface="Arial" pitchFamily="34" charset="0"/>
              </a:rPr>
              <a:t>Supplemental Heat Enable</a:t>
            </a:r>
          </a:p>
          <a:p>
            <a:pPr lvl="1" indent="-342819" defTabSz="914184">
              <a:buFont typeface="Arial" pitchFamily="34" charset="0"/>
              <a:buChar char="•"/>
            </a:pPr>
            <a:r>
              <a:rPr lang="en-US" dirty="0" smtClean="0">
                <a:latin typeface="Arial" pitchFamily="34" charset="0"/>
                <a:cs typeface="Arial" pitchFamily="34" charset="0"/>
              </a:rPr>
              <a:t>Allows for control by PAC-YT53CRAU Simple MA Remote</a:t>
            </a:r>
          </a:p>
          <a:p>
            <a:endParaRPr lang="en-US" dirty="0"/>
          </a:p>
        </p:txBody>
      </p:sp>
      <p:sp>
        <p:nvSpPr>
          <p:cNvPr id="4" name="Slide Number Placeholder 3"/>
          <p:cNvSpPr>
            <a:spLocks noGrp="1"/>
          </p:cNvSpPr>
          <p:nvPr>
            <p:ph type="sldNum" sz="quarter" idx="10"/>
          </p:nvPr>
        </p:nvSpPr>
        <p:spPr/>
        <p:txBody>
          <a:bodyPr/>
          <a:lstStyle/>
          <a:p>
            <a:pPr>
              <a:defRPr/>
            </a:pPr>
            <a:fld id="{94558519-E90C-4C55-A7DA-B7F78463C2B3}" type="slidenum">
              <a:rPr lang="en-US" altLang="en-US" smtClean="0"/>
              <a:pPr>
                <a:defRPr/>
              </a:pPr>
              <a:t>24</a:t>
            </a:fld>
            <a:endParaRPr lang="en-US" altLang="en-US" dirty="0"/>
          </a:p>
        </p:txBody>
      </p:sp>
    </p:spTree>
    <p:extLst>
      <p:ext uri="{BB962C8B-B14F-4D97-AF65-F5344CB8AC3E}">
        <p14:creationId xmlns:p14="http://schemas.microsoft.com/office/powerpoint/2010/main" val="391160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800" kern="1200" dirty="0" smtClean="0">
                <a:solidFill>
                  <a:schemeClr val="tx1"/>
                </a:solidFill>
                <a:effectLst/>
                <a:latin typeface="Times New Roman" charset="0"/>
                <a:ea typeface="ＭＳ Ｐゴシック" charset="0"/>
                <a:cs typeface="ＭＳ Ｐゴシック" charset="0"/>
              </a:rPr>
              <a:t>ICCW (integrated centralized control web) is free. (see attached presentation on ICCW)</a:t>
            </a:r>
          </a:p>
          <a:p>
            <a:pPr lvl="1"/>
            <a:r>
              <a:rPr lang="en-US" sz="1800" kern="1200" dirty="0" smtClean="0">
                <a:solidFill>
                  <a:schemeClr val="tx1"/>
                </a:solidFill>
                <a:effectLst/>
                <a:latin typeface="Times New Roman" charset="0"/>
                <a:ea typeface="ＭＳ Ｐゴシック" charset="0"/>
                <a:cs typeface="+mn-cs"/>
              </a:rPr>
              <a:t>Scheduling</a:t>
            </a:r>
          </a:p>
          <a:p>
            <a:pPr lvl="1"/>
            <a:r>
              <a:rPr lang="en-US" sz="1800" kern="1200" dirty="0" smtClean="0">
                <a:solidFill>
                  <a:schemeClr val="tx1"/>
                </a:solidFill>
                <a:effectLst/>
                <a:latin typeface="Times New Roman" charset="0"/>
                <a:ea typeface="ＭＳ Ｐゴシック" charset="0"/>
                <a:cs typeface="+mn-cs"/>
              </a:rPr>
              <a:t>System errors</a:t>
            </a:r>
          </a:p>
          <a:p>
            <a:pPr lvl="1"/>
            <a:r>
              <a:rPr lang="en-US" sz="1800" kern="1200" dirty="0" smtClean="0">
                <a:solidFill>
                  <a:schemeClr val="tx1"/>
                </a:solidFill>
                <a:effectLst/>
                <a:latin typeface="Times New Roman" charset="0"/>
                <a:ea typeface="ＭＳ Ｐゴシック" charset="0"/>
                <a:cs typeface="+mn-cs"/>
              </a:rPr>
              <a:t>Screen display settings</a:t>
            </a:r>
          </a:p>
          <a:p>
            <a:pPr lvl="1"/>
            <a:r>
              <a:rPr lang="en-US" sz="1800" kern="1200" dirty="0" smtClean="0">
                <a:solidFill>
                  <a:schemeClr val="tx1"/>
                </a:solidFill>
                <a:effectLst/>
                <a:latin typeface="Times New Roman" charset="0"/>
                <a:ea typeface="ＭＳ Ｐゴシック" charset="0"/>
                <a:cs typeface="+mn-cs"/>
              </a:rPr>
              <a:t>Energy consumption (w/o meter) daily, annual</a:t>
            </a:r>
          </a:p>
          <a:p>
            <a:pPr lvl="1"/>
            <a:r>
              <a:rPr lang="en-US" sz="1800" kern="1200" dirty="0" smtClean="0">
                <a:solidFill>
                  <a:schemeClr val="tx1"/>
                </a:solidFill>
                <a:effectLst/>
                <a:latin typeface="Times New Roman" charset="0"/>
                <a:ea typeface="ＭＳ Ｐゴシック" charset="0"/>
                <a:cs typeface="+mn-cs"/>
              </a:rPr>
              <a:t>Condenser status</a:t>
            </a:r>
          </a:p>
          <a:p>
            <a:pPr lvl="1"/>
            <a:r>
              <a:rPr lang="en-US" sz="1800" kern="1200" dirty="0" smtClean="0">
                <a:solidFill>
                  <a:schemeClr val="tx1"/>
                </a:solidFill>
                <a:effectLst/>
                <a:latin typeface="Times New Roman" charset="0"/>
                <a:ea typeface="ＭＳ Ｐゴシック" charset="0"/>
                <a:cs typeface="+mn-cs"/>
              </a:rPr>
              <a:t>OU/IU free contact status CN32, CN51, CN52</a:t>
            </a:r>
          </a:p>
          <a:p>
            <a:endParaRPr lang="en-US" dirty="0"/>
          </a:p>
        </p:txBody>
      </p:sp>
      <p:sp>
        <p:nvSpPr>
          <p:cNvPr id="4" name="Slide Number Placeholder 3"/>
          <p:cNvSpPr>
            <a:spLocks noGrp="1"/>
          </p:cNvSpPr>
          <p:nvPr>
            <p:ph type="sldNum" sz="quarter" idx="10"/>
          </p:nvPr>
        </p:nvSpPr>
        <p:spPr/>
        <p:txBody>
          <a:bodyPr/>
          <a:lstStyle/>
          <a:p>
            <a:pPr>
              <a:defRPr/>
            </a:pPr>
            <a:fld id="{94558519-E90C-4C55-A7DA-B7F78463C2B3}" type="slidenum">
              <a:rPr lang="en-US" altLang="en-US" smtClean="0"/>
              <a:pPr>
                <a:defRPr/>
              </a:pPr>
              <a:t>27</a:t>
            </a:fld>
            <a:endParaRPr lang="en-US" altLang="en-US" dirty="0"/>
          </a:p>
        </p:txBody>
      </p:sp>
    </p:spTree>
    <p:extLst>
      <p:ext uri="{BB962C8B-B14F-4D97-AF65-F5344CB8AC3E}">
        <p14:creationId xmlns:p14="http://schemas.microsoft.com/office/powerpoint/2010/main" val="150703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800" kern="1200" dirty="0" smtClean="0">
                <a:solidFill>
                  <a:schemeClr val="tx1"/>
                </a:solidFill>
                <a:effectLst/>
                <a:latin typeface="Times New Roman" charset="0"/>
                <a:ea typeface="ＭＳ Ｐゴシック" charset="0"/>
                <a:cs typeface="ＭＳ Ｐゴシック" charset="0"/>
              </a:rPr>
              <a:t>Several functions can be used via the initial settings browser (see attached presentation)</a:t>
            </a:r>
          </a:p>
          <a:p>
            <a:pPr lvl="1"/>
            <a:r>
              <a:rPr lang="en-US" sz="1800" kern="1200" dirty="0" smtClean="0">
                <a:solidFill>
                  <a:schemeClr val="tx1"/>
                </a:solidFill>
                <a:effectLst/>
                <a:latin typeface="Times New Roman" charset="0"/>
                <a:ea typeface="ＭＳ Ｐゴシック" charset="0"/>
                <a:cs typeface="+mn-cs"/>
              </a:rPr>
              <a:t>Peak Cut – where equipment reaching a peak, turn off equipment or change set point</a:t>
            </a:r>
          </a:p>
          <a:p>
            <a:pPr lvl="1"/>
            <a:r>
              <a:rPr lang="en-US" sz="1800" kern="1200" dirty="0" smtClean="0">
                <a:solidFill>
                  <a:schemeClr val="tx1"/>
                </a:solidFill>
                <a:effectLst/>
                <a:latin typeface="Times New Roman" charset="0"/>
                <a:ea typeface="ＭＳ Ｐゴシック" charset="0"/>
                <a:cs typeface="+mn-cs"/>
              </a:rPr>
              <a:t>Set Temperature range limit  or limit ranges for user</a:t>
            </a:r>
          </a:p>
          <a:p>
            <a:pPr lvl="1"/>
            <a:r>
              <a:rPr lang="en-US" sz="1800" kern="1200" dirty="0" smtClean="0">
                <a:solidFill>
                  <a:schemeClr val="tx1"/>
                </a:solidFill>
                <a:effectLst/>
                <a:latin typeface="Times New Roman" charset="0"/>
                <a:ea typeface="ＭＳ Ｐゴシック" charset="0"/>
                <a:cs typeface="+mn-cs"/>
              </a:rPr>
              <a:t>Night mode – used when local codes restrict dB levels. You can reduce capacity of external equipment and thus dB to not exceed 60%-70%</a:t>
            </a:r>
          </a:p>
          <a:p>
            <a:pPr lvl="1"/>
            <a:r>
              <a:rPr lang="en-US" sz="1800" kern="1200" dirty="0" smtClean="0">
                <a:solidFill>
                  <a:schemeClr val="tx1"/>
                </a:solidFill>
                <a:effectLst/>
                <a:latin typeface="Times New Roman" charset="0"/>
                <a:ea typeface="ＭＳ Ｐゴシック" charset="0"/>
                <a:cs typeface="+mn-cs"/>
              </a:rPr>
              <a:t>System changeover</a:t>
            </a:r>
          </a:p>
          <a:p>
            <a:pPr lvl="1"/>
            <a:r>
              <a:rPr lang="en-US" sz="1800" kern="1200" dirty="0" smtClean="0">
                <a:solidFill>
                  <a:schemeClr val="tx1"/>
                </a:solidFill>
                <a:effectLst/>
                <a:latin typeface="Times New Roman" charset="0"/>
                <a:ea typeface="ＭＳ Ｐゴシック" charset="0"/>
                <a:cs typeface="+mn-cs"/>
              </a:rPr>
              <a:t>External temperature interlock</a:t>
            </a:r>
          </a:p>
          <a:p>
            <a:pPr lvl="1"/>
            <a:r>
              <a:rPr lang="en-US" sz="1800" kern="1200" dirty="0" smtClean="0">
                <a:solidFill>
                  <a:schemeClr val="tx1"/>
                </a:solidFill>
                <a:effectLst/>
                <a:latin typeface="Times New Roman" charset="0"/>
                <a:ea typeface="ＭＳ Ｐゴシック" charset="0"/>
                <a:cs typeface="+mn-cs"/>
              </a:rPr>
              <a:t>Night setback control – turn off IDU’s to let them reach a cooler/hotter temperature depending on system setting. They will turn back on when they get to a certain limit that you’ve indicated. This changes your schedule due to last command wins. </a:t>
            </a:r>
          </a:p>
          <a:p>
            <a:pPr lvl="1"/>
            <a:r>
              <a:rPr lang="en-US" sz="1800" kern="1200" dirty="0" smtClean="0">
                <a:solidFill>
                  <a:schemeClr val="tx1"/>
                </a:solidFill>
                <a:effectLst/>
                <a:latin typeface="Times New Roman" charset="0"/>
                <a:ea typeface="ＭＳ Ｐゴシック" charset="0"/>
                <a:cs typeface="+mn-cs"/>
              </a:rPr>
              <a:t>Interlock control – lets you install motion detectors, ventilators, door switches. Let’s you control various aspects of the building.</a:t>
            </a:r>
          </a:p>
          <a:p>
            <a:endParaRPr lang="en-US" dirty="0"/>
          </a:p>
        </p:txBody>
      </p:sp>
      <p:sp>
        <p:nvSpPr>
          <p:cNvPr id="4" name="Slide Number Placeholder 3"/>
          <p:cNvSpPr>
            <a:spLocks noGrp="1"/>
          </p:cNvSpPr>
          <p:nvPr>
            <p:ph type="sldNum" sz="quarter" idx="10"/>
          </p:nvPr>
        </p:nvSpPr>
        <p:spPr/>
        <p:txBody>
          <a:bodyPr/>
          <a:lstStyle/>
          <a:p>
            <a:pPr>
              <a:defRPr/>
            </a:pPr>
            <a:fld id="{94558519-E90C-4C55-A7DA-B7F78463C2B3}" type="slidenum">
              <a:rPr lang="en-US" altLang="en-US" smtClean="0"/>
              <a:pPr>
                <a:defRPr/>
              </a:pPr>
              <a:t>28</a:t>
            </a:fld>
            <a:endParaRPr lang="en-US" altLang="en-US" dirty="0"/>
          </a:p>
        </p:txBody>
      </p:sp>
    </p:spTree>
    <p:extLst>
      <p:ext uri="{BB962C8B-B14F-4D97-AF65-F5344CB8AC3E}">
        <p14:creationId xmlns:p14="http://schemas.microsoft.com/office/powerpoint/2010/main" val="2057119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DEC3C671-A5AF-4DEE-87E9-F6412042729C}" type="datetimeFigureOut">
              <a:rPr lang="en-US" smtClean="0"/>
              <a:t>2/19/2019</a:t>
            </a:fld>
            <a:endParaRPr lang="en-US"/>
          </a:p>
        </p:txBody>
      </p:sp>
      <p:sp>
        <p:nvSpPr>
          <p:cNvPr id="8" name="Slide Number Placeholder 7"/>
          <p:cNvSpPr>
            <a:spLocks noGrp="1"/>
          </p:cNvSpPr>
          <p:nvPr>
            <p:ph type="sldNum" sz="quarter" idx="11"/>
          </p:nvPr>
        </p:nvSpPr>
        <p:spPr/>
        <p:txBody>
          <a:bodyPr/>
          <a:lstStyle/>
          <a:p>
            <a:fld id="{74DCFC2F-A1B4-4725-A1CF-560817991BD9}"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02263" y="3468688"/>
            <a:ext cx="6789737"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76300" y="515938"/>
            <a:ext cx="2795588"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C3C671-A5AF-4DEE-87E9-F6412042729C}"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CFC2F-A1B4-4725-A1CF-560817991BD9}"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C3C671-A5AF-4DEE-87E9-F6412042729C}"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CFC2F-A1B4-4725-A1CF-560817991BD9}"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02263" y="3468688"/>
            <a:ext cx="6789737"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76300" y="515938"/>
            <a:ext cx="2795588"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Grp="1" noChangeArrowheads="1"/>
          </p:cNvSpPr>
          <p:nvPr>
            <p:ph type="ctrTitle" sz="quarter"/>
          </p:nvPr>
        </p:nvSpPr>
        <p:spPr>
          <a:xfrm>
            <a:off x="812800" y="2154463"/>
            <a:ext cx="7616497" cy="533400"/>
          </a:xfrm>
        </p:spPr>
        <p:txBody>
          <a:bodyPr/>
          <a:lstStyle>
            <a:lvl1pPr>
              <a:defRPr>
                <a:solidFill>
                  <a:srgbClr val="555555"/>
                </a:solidFill>
                <a:latin typeface="Calibri" panose="020F0502020204030204" pitchFamily="34" charset="0"/>
                <a:cs typeface="Calibri" panose="020F0502020204030204" pitchFamily="34" charset="0"/>
              </a:defRPr>
            </a:lvl1pPr>
          </a:lstStyle>
          <a:p>
            <a:pPr lvl="0"/>
            <a:r>
              <a:rPr lang="en-US" noProof="0" dirty="0" smtClean="0"/>
              <a:t>Click to edit Master title style</a:t>
            </a:r>
          </a:p>
        </p:txBody>
      </p:sp>
      <p:sp>
        <p:nvSpPr>
          <p:cNvPr id="14" name="Rectangle 4"/>
          <p:cNvSpPr>
            <a:spLocks noGrp="1" noChangeArrowheads="1"/>
          </p:cNvSpPr>
          <p:nvPr>
            <p:ph type="subTitle" sz="quarter" idx="1"/>
          </p:nvPr>
        </p:nvSpPr>
        <p:spPr>
          <a:xfrm>
            <a:off x="812800" y="2719303"/>
            <a:ext cx="7611351" cy="457200"/>
          </a:xfrm>
        </p:spPr>
        <p:txBody>
          <a:bodyPr/>
          <a:lstStyle>
            <a:lvl1pPr marL="0" indent="0">
              <a:buFontTx/>
              <a:buNone/>
              <a:defRPr b="0">
                <a:solidFill>
                  <a:srgbClr val="555555"/>
                </a:solidFill>
                <a:latin typeface="Calibri" panose="020F0502020204030204" pitchFamily="34" charset="0"/>
                <a:cs typeface="Calibri" panose="020F0502020204030204" pitchFamily="34" charset="0"/>
              </a:defRPr>
            </a:lvl1pPr>
          </a:lstStyle>
          <a:p>
            <a:pPr lvl="0"/>
            <a:r>
              <a:rPr lang="en-US" noProof="0" dirty="0" smtClean="0"/>
              <a:t>Click to edit Master subtitle style</a:t>
            </a:r>
          </a:p>
        </p:txBody>
      </p:sp>
    </p:spTree>
    <p:extLst>
      <p:ext uri="{BB962C8B-B14F-4D97-AF65-F5344CB8AC3E}">
        <p14:creationId xmlns:p14="http://schemas.microsoft.com/office/powerpoint/2010/main" val="313463113"/>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9"/>
          <p:cNvPicPr>
            <a:picLocks noChangeAspect="1"/>
          </p:cNvPicPr>
          <p:nvPr userDrawn="1"/>
        </p:nvPicPr>
        <p:blipFill>
          <a:blip r:embed="rId2">
            <a:extLst>
              <a:ext uri="{28A0092B-C50C-407E-A947-70E740481C1C}">
                <a14:useLocalDpi xmlns:a14="http://schemas.microsoft.com/office/drawing/2010/main" val="0"/>
              </a:ext>
            </a:extLst>
          </a:blip>
          <a:srcRect l="65471" t="78076"/>
          <a:stretch>
            <a:fillRect/>
          </a:stretch>
        </p:blipFill>
        <p:spPr bwMode="auto">
          <a:xfrm>
            <a:off x="9848850" y="6115050"/>
            <a:ext cx="23431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30588" y="2522538"/>
            <a:ext cx="54800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105242"/>
      </p:ext>
    </p:extLst>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02263" y="3468688"/>
            <a:ext cx="6789737"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76300" y="515938"/>
            <a:ext cx="2795588"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Grp="1" noChangeArrowheads="1"/>
          </p:cNvSpPr>
          <p:nvPr>
            <p:ph type="ctrTitle" sz="quarter"/>
          </p:nvPr>
        </p:nvSpPr>
        <p:spPr>
          <a:xfrm>
            <a:off x="812800" y="2154463"/>
            <a:ext cx="7616497" cy="533400"/>
          </a:xfrm>
        </p:spPr>
        <p:txBody>
          <a:bodyPr/>
          <a:lstStyle>
            <a:lvl1pPr>
              <a:defRPr>
                <a:solidFill>
                  <a:srgbClr val="555555"/>
                </a:solidFill>
              </a:defRPr>
            </a:lvl1pPr>
          </a:lstStyle>
          <a:p>
            <a:pPr lvl="0"/>
            <a:r>
              <a:rPr lang="en-US" noProof="0" dirty="0" smtClean="0"/>
              <a:t>Click to edit Master title style</a:t>
            </a:r>
          </a:p>
        </p:txBody>
      </p:sp>
      <p:sp>
        <p:nvSpPr>
          <p:cNvPr id="14" name="Rectangle 4"/>
          <p:cNvSpPr>
            <a:spLocks noGrp="1" noChangeArrowheads="1"/>
          </p:cNvSpPr>
          <p:nvPr>
            <p:ph type="subTitle" sz="quarter" idx="1"/>
          </p:nvPr>
        </p:nvSpPr>
        <p:spPr>
          <a:xfrm>
            <a:off x="812800" y="2719303"/>
            <a:ext cx="7611351" cy="457200"/>
          </a:xfrm>
        </p:spPr>
        <p:txBody>
          <a:bodyPr/>
          <a:lstStyle>
            <a:lvl1pPr marL="0" indent="0">
              <a:buFontTx/>
              <a:buNone/>
              <a:defRPr b="0">
                <a:solidFill>
                  <a:srgbClr val="555555"/>
                </a:solidFill>
              </a:defRPr>
            </a:lvl1pPr>
          </a:lstStyle>
          <a:p>
            <a:pPr lvl="0"/>
            <a:r>
              <a:rPr lang="en-US" noProof="0" dirty="0" smtClean="0"/>
              <a:t>Click to edit Master subtitle style</a:t>
            </a:r>
          </a:p>
        </p:txBody>
      </p:sp>
    </p:spTree>
    <p:extLst>
      <p:ext uri="{BB962C8B-B14F-4D97-AF65-F5344CB8AC3E}">
        <p14:creationId xmlns:p14="http://schemas.microsoft.com/office/powerpoint/2010/main" val="2212822532"/>
      </p:ext>
    </p:extLst>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02263" y="3468688"/>
            <a:ext cx="6789737"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76300" y="515938"/>
            <a:ext cx="2795588"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Grp="1" noChangeArrowheads="1"/>
          </p:cNvSpPr>
          <p:nvPr>
            <p:ph type="ctrTitle" sz="quarter"/>
          </p:nvPr>
        </p:nvSpPr>
        <p:spPr>
          <a:xfrm>
            <a:off x="812800" y="2154463"/>
            <a:ext cx="7616497" cy="533400"/>
          </a:xfrm>
        </p:spPr>
        <p:txBody>
          <a:bodyPr/>
          <a:lstStyle>
            <a:lvl1pPr>
              <a:defRPr>
                <a:solidFill>
                  <a:srgbClr val="555555"/>
                </a:solidFill>
              </a:defRPr>
            </a:lvl1pPr>
          </a:lstStyle>
          <a:p>
            <a:pPr lvl="0"/>
            <a:r>
              <a:rPr lang="en-US" noProof="0" dirty="0" smtClean="0"/>
              <a:t>Click to edit Master title style</a:t>
            </a:r>
          </a:p>
        </p:txBody>
      </p:sp>
      <p:sp>
        <p:nvSpPr>
          <p:cNvPr id="14" name="Rectangle 4"/>
          <p:cNvSpPr>
            <a:spLocks noGrp="1" noChangeArrowheads="1"/>
          </p:cNvSpPr>
          <p:nvPr>
            <p:ph type="subTitle" sz="quarter" idx="1"/>
          </p:nvPr>
        </p:nvSpPr>
        <p:spPr>
          <a:xfrm>
            <a:off x="812800" y="2719303"/>
            <a:ext cx="7611351" cy="457200"/>
          </a:xfrm>
        </p:spPr>
        <p:txBody>
          <a:bodyPr/>
          <a:lstStyle>
            <a:lvl1pPr marL="0" indent="0">
              <a:buFontTx/>
              <a:buNone/>
              <a:defRPr b="0">
                <a:solidFill>
                  <a:srgbClr val="555555"/>
                </a:solidFill>
              </a:defRPr>
            </a:lvl1pPr>
          </a:lstStyle>
          <a:p>
            <a:pPr lvl="0"/>
            <a:r>
              <a:rPr lang="en-US" noProof="0" dirty="0" smtClean="0"/>
              <a:t>Click to edit Master subtitle style</a:t>
            </a:r>
          </a:p>
        </p:txBody>
      </p:sp>
    </p:spTree>
    <p:extLst>
      <p:ext uri="{BB962C8B-B14F-4D97-AF65-F5344CB8AC3E}">
        <p14:creationId xmlns:p14="http://schemas.microsoft.com/office/powerpoint/2010/main" val="3487740111"/>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DEC3C671-A5AF-4DEE-87E9-F6412042729C}"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CFC2F-A1B4-4725-A1CF-560817991BD9}"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875" y="6142038"/>
            <a:ext cx="18272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C3C671-A5AF-4DEE-87E9-F6412042729C}"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CFC2F-A1B4-4725-A1CF-560817991BD9}" type="slidenum">
              <a:rPr lang="en-US" smtClean="0"/>
              <a:t>‹#›</a:t>
            </a:fld>
            <a:endParaRPr lang="en-US"/>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875" y="6142038"/>
            <a:ext cx="18272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EC3C671-A5AF-4DEE-87E9-F6412042729C}" type="datetimeFigureOut">
              <a:rPr lang="en-US" smtClean="0"/>
              <a:t>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CFC2F-A1B4-4725-A1CF-560817991BD9}" type="slidenum">
              <a:rPr lang="en-US" smtClean="0"/>
              <a:t>‹#›</a:t>
            </a:fld>
            <a:endParaRPr lang="en-US"/>
          </a:p>
        </p:txBody>
      </p:sp>
      <p:sp>
        <p:nvSpPr>
          <p:cNvPr id="9" name="Content Placeholder 8"/>
          <p:cNvSpPr>
            <a:spLocks noGrp="1"/>
          </p:cNvSpPr>
          <p:nvPr>
            <p:ph sz="quarter" idx="13"/>
          </p:nvPr>
        </p:nvSpPr>
        <p:spPr>
          <a:xfrm>
            <a:off x="487680" y="1600200"/>
            <a:ext cx="5388864"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875" y="6142038"/>
            <a:ext cx="18272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EC3C671-A5AF-4DEE-87E9-F6412042729C}" type="datetimeFigureOut">
              <a:rPr lang="en-US" smtClean="0"/>
              <a:t>2/19/2019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DCFC2F-A1B4-4725-A1CF-560817991BD9}" type="slidenum">
              <a:rPr lang="en-US" smtClean="0"/>
              <a:t>‹#›</a:t>
            </a:fld>
            <a:endParaRPr lang="en-US"/>
          </a:p>
        </p:txBody>
      </p:sp>
      <p:sp>
        <p:nvSpPr>
          <p:cNvPr id="11" name="Content Placeholder 10"/>
          <p:cNvSpPr>
            <a:spLocks noGrp="1"/>
          </p:cNvSpPr>
          <p:nvPr>
            <p:ph sz="quarter" idx="13"/>
          </p:nvPr>
        </p:nvSpPr>
        <p:spPr>
          <a:xfrm>
            <a:off x="609600" y="2212848"/>
            <a:ext cx="5388864"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875" y="6142038"/>
            <a:ext cx="18272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EC3C671-A5AF-4DEE-87E9-F6412042729C}" type="datetimeFigureOut">
              <a:rPr lang="en-US" smtClean="0"/>
              <a:t>2/19/2019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DCFC2F-A1B4-4725-A1CF-560817991BD9}" type="slidenum">
              <a:rPr lang="en-US" smtClean="0"/>
              <a:t>‹#›</a:t>
            </a:fld>
            <a:endParaRPr lang="en-US"/>
          </a:p>
        </p:txBody>
      </p:sp>
      <p:pic>
        <p:nvPicPr>
          <p:cNvPr id="6"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875" y="6142038"/>
            <a:ext cx="18272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C671-A5AF-4DEE-87E9-F6412042729C}" type="datetimeFigureOut">
              <a:rPr lang="en-US" smtClean="0"/>
              <a:t>2/19/2019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DCFC2F-A1B4-4725-A1CF-560817991BD9}"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875" y="6142038"/>
            <a:ext cx="18272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C3C671-A5AF-4DEE-87E9-F6412042729C}" type="datetimeFigureOut">
              <a:rPr lang="en-US" smtClean="0"/>
              <a:t>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CFC2F-A1B4-4725-A1CF-560817991BD9}" type="slidenum">
              <a:rPr lang="en-US" smtClean="0"/>
              <a:t>‹#›</a:t>
            </a:fld>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875" y="6142038"/>
            <a:ext cx="18272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C3C671-A5AF-4DEE-87E9-F6412042729C}" type="datetimeFigureOut">
              <a:rPr lang="en-US" smtClean="0"/>
              <a:t>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CFC2F-A1B4-4725-A1CF-560817991BD9}" type="slidenum">
              <a:rPr lang="en-US" smtClean="0"/>
              <a:t>‹#›</a:t>
            </a:fld>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875" y="6142038"/>
            <a:ext cx="182721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DEC3C671-A5AF-4DEE-87E9-F6412042729C}" type="datetimeFigureOut">
              <a:rPr lang="en-US" smtClean="0"/>
              <a:t>2/19/2019</a:t>
            </a:fld>
            <a:endParaRPr lang="en-US"/>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74DCFC2F-A1B4-4725-A1CF-560817991BD9}" type="slidenum">
              <a:rPr lang="en-US" smtClean="0"/>
              <a:t>‹#›</a:t>
            </a:fld>
            <a:endParaRPr lang="en-US"/>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a:spLocks noChangeArrowheads="1"/>
          </p:cNvSpPr>
          <p:nvPr userDrawn="1"/>
        </p:nvSpPr>
        <p:spPr bwMode="auto">
          <a:xfrm>
            <a:off x="10414000" y="6299200"/>
            <a:ext cx="133826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b="1">
                <a:solidFill>
                  <a:schemeClr val="tx1"/>
                </a:solidFill>
                <a:latin typeface="Arial" panose="020B0604020202020204" pitchFamily="34" charset="0"/>
                <a:ea typeface="ＭＳ Ｐゴシック" panose="020B0600070205080204" pitchFamily="34" charset="-128"/>
              </a:defRPr>
            </a:lvl1pPr>
            <a:lvl2pPr marL="742950" indent="-285750">
              <a:defRPr sz="2400" b="1">
                <a:solidFill>
                  <a:schemeClr val="tx1"/>
                </a:solidFill>
                <a:latin typeface="Arial" panose="020B0604020202020204" pitchFamily="34" charset="0"/>
                <a:ea typeface="ＭＳ Ｐゴシック" panose="020B0600070205080204" pitchFamily="34" charset="-128"/>
              </a:defRPr>
            </a:lvl2pPr>
            <a:lvl3pPr marL="1143000" indent="-228600">
              <a:defRPr sz="2400" b="1">
                <a:solidFill>
                  <a:schemeClr val="tx1"/>
                </a:solidFill>
                <a:latin typeface="Arial" panose="020B0604020202020204" pitchFamily="34" charset="0"/>
                <a:ea typeface="ＭＳ Ｐゴシック" panose="020B0600070205080204" pitchFamily="34" charset="-128"/>
              </a:defRPr>
            </a:lvl3pPr>
            <a:lvl4pPr marL="1600200" indent="-228600">
              <a:defRPr sz="2400" b="1">
                <a:solidFill>
                  <a:schemeClr val="tx1"/>
                </a:solidFill>
                <a:latin typeface="Arial" panose="020B0604020202020204" pitchFamily="34" charset="0"/>
                <a:ea typeface="ＭＳ Ｐゴシック" panose="020B0600070205080204" pitchFamily="34" charset="-128"/>
              </a:defRPr>
            </a:lvl4pPr>
            <a:lvl5pPr marL="2057400" indent="-228600">
              <a:defRPr sz="2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ＭＳ Ｐゴシック" panose="020B0600070205080204" pitchFamily="34" charset="-128"/>
              </a:defRPr>
            </a:lvl9pPr>
          </a:lstStyle>
          <a:p>
            <a:pPr algn="r" eaLnBrk="1" hangingPunct="1">
              <a:defRPr/>
            </a:pPr>
            <a:fld id="{72BE8D2D-BDC4-47B5-98BC-6A8B70FB9200}" type="slidenum">
              <a:rPr lang="en-US" altLang="en-US" sz="2133" smtClean="0">
                <a:solidFill>
                  <a:srgbClr val="555555"/>
                </a:solidFill>
              </a:rPr>
              <a:pPr algn="r" eaLnBrk="1" hangingPunct="1">
                <a:defRPr/>
              </a:pPr>
              <a:t>‹#›</a:t>
            </a:fld>
            <a:endParaRPr lang="en-US" altLang="en-US" sz="2133" dirty="0" smtClean="0">
              <a:solidFill>
                <a:srgbClr val="555555"/>
              </a:solidFill>
            </a:endParaRPr>
          </a:p>
        </p:txBody>
      </p:sp>
      <p:pic>
        <p:nvPicPr>
          <p:cNvPr id="10" name="Picture 6"/>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9874250" y="379413"/>
            <a:ext cx="1844675"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856" r:id="rId14"/>
    <p:sldLayoutId id="2147484857" r:id="rId15"/>
  </p:sldLayoutIdLst>
  <p:transition spd="med">
    <p:fade thruBlk="1"/>
  </p:transition>
  <p:timing>
    <p:tnLst>
      <p:par>
        <p:cTn id="1" dur="indefinite" restart="never" nodeType="tmRoot"/>
      </p:par>
    </p:tnLst>
  </p:timing>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21.png"/><Relationship Id="rId12"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7.jpeg"/><Relationship Id="rId5" Type="http://schemas.openxmlformats.org/officeDocument/2006/relationships/image" Target="../media/image19.png"/><Relationship Id="rId15" Type="http://schemas.openxmlformats.org/officeDocument/2006/relationships/image" Target="../media/image14.png"/><Relationship Id="rId10" Type="http://schemas.openxmlformats.org/officeDocument/2006/relationships/image" Target="../media/image36.png"/><Relationship Id="rId4" Type="http://schemas.openxmlformats.org/officeDocument/2006/relationships/image" Target="../media/image18.png"/><Relationship Id="rId9" Type="http://schemas.openxmlformats.org/officeDocument/2006/relationships/image" Target="../media/image24.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ov"/><Relationship Id="rId1" Type="http://schemas.microsoft.com/office/2007/relationships/media" Target="../media/media1.mov"/><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876300" y="2373313"/>
            <a:ext cx="6591300" cy="1166812"/>
          </a:xfrm>
        </p:spPr>
        <p:txBody>
          <a:bodyPr>
            <a:normAutofit fontScale="90000"/>
          </a:bodyPr>
          <a:lstStyle/>
          <a:p>
            <a:pPr>
              <a:defRPr/>
            </a:pPr>
            <a:r>
              <a:rPr lang="en-US" sz="4050" dirty="0" smtClean="0"/>
              <a:t>2019 Trane Latin America</a:t>
            </a:r>
            <a:br>
              <a:rPr lang="en-US" sz="4050" dirty="0" smtClean="0"/>
            </a:br>
            <a:r>
              <a:rPr lang="en-US" sz="4050" dirty="0" smtClean="0"/>
              <a:t>          Sales Conference</a:t>
            </a:r>
            <a:endParaRPr lang="en-US" sz="4050" dirty="0"/>
          </a:p>
        </p:txBody>
      </p:sp>
      <p:pic>
        <p:nvPicPr>
          <p:cNvPr id="1638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6300" y="4405313"/>
            <a:ext cx="5548313"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err="1" smtClean="0"/>
              <a:t>Caracteristicas</a:t>
            </a:r>
            <a:r>
              <a:rPr lang="en-US" dirty="0" smtClean="0"/>
              <a:t> Claves</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1190497861"/>
              </p:ext>
            </p:extLst>
          </p:nvPr>
        </p:nvGraphicFramePr>
        <p:xfrm>
          <a:off x="0" y="1834829"/>
          <a:ext cx="6008914" cy="33249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4112483518"/>
              </p:ext>
            </p:extLst>
          </p:nvPr>
        </p:nvGraphicFramePr>
        <p:xfrm>
          <a:off x="6008914" y="1449977"/>
          <a:ext cx="6110784" cy="370985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bwMode="auto">
          <a:xfrm>
            <a:off x="1409798" y="5391360"/>
            <a:ext cx="94740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err="1" smtClean="0">
                <a:solidFill>
                  <a:srgbClr val="FF0000"/>
                </a:solidFill>
              </a:rPr>
              <a:t>Sistemas</a:t>
            </a:r>
            <a:r>
              <a:rPr lang="en-US" dirty="0" smtClean="0">
                <a:solidFill>
                  <a:srgbClr val="FF0000"/>
                </a:solidFill>
              </a:rPr>
              <a:t> </a:t>
            </a:r>
            <a:r>
              <a:rPr lang="en-US" dirty="0" err="1" smtClean="0">
                <a:solidFill>
                  <a:srgbClr val="FF0000"/>
                </a:solidFill>
              </a:rPr>
              <a:t>Modulares</a:t>
            </a:r>
            <a:r>
              <a:rPr lang="en-US" dirty="0" smtClean="0">
                <a:solidFill>
                  <a:srgbClr val="FF0000"/>
                </a:solidFill>
              </a:rPr>
              <a:t> </a:t>
            </a:r>
            <a:r>
              <a:rPr lang="en-US" dirty="0" err="1" smtClean="0">
                <a:solidFill>
                  <a:srgbClr val="FF0000"/>
                </a:solidFill>
              </a:rPr>
              <a:t>tienen</a:t>
            </a:r>
            <a:r>
              <a:rPr lang="en-US" dirty="0" smtClean="0">
                <a:solidFill>
                  <a:srgbClr val="FF0000"/>
                </a:solidFill>
              </a:rPr>
              <a:t> </a:t>
            </a:r>
            <a:r>
              <a:rPr lang="en-US" dirty="0" err="1" smtClean="0">
                <a:solidFill>
                  <a:srgbClr val="FF0000"/>
                </a:solidFill>
              </a:rPr>
              <a:t>mejores</a:t>
            </a:r>
            <a:r>
              <a:rPr lang="en-US" dirty="0" smtClean="0">
                <a:solidFill>
                  <a:srgbClr val="FF0000"/>
                </a:solidFill>
              </a:rPr>
              <a:t> </a:t>
            </a:r>
            <a:r>
              <a:rPr lang="en-US" dirty="0" err="1" smtClean="0">
                <a:solidFill>
                  <a:srgbClr val="FF0000"/>
                </a:solidFill>
              </a:rPr>
              <a:t>eficiencias</a:t>
            </a:r>
            <a:r>
              <a:rPr lang="en-US" dirty="0" smtClean="0">
                <a:solidFill>
                  <a:srgbClr val="FF0000"/>
                </a:solidFill>
              </a:rPr>
              <a:t>.</a:t>
            </a:r>
            <a:endParaRPr lang="en-US" dirty="0" smtClean="0">
              <a:solidFill>
                <a:srgbClr val="FF0000"/>
              </a:solidFill>
            </a:endParaRPr>
          </a:p>
        </p:txBody>
      </p:sp>
    </p:spTree>
    <p:extLst>
      <p:ext uri="{BB962C8B-B14F-4D97-AF65-F5344CB8AC3E}">
        <p14:creationId xmlns:p14="http://schemas.microsoft.com/office/powerpoint/2010/main" val="19135430"/>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ela 2"/>
          <p:cNvGraphicFramePr>
            <a:graphicFrameLocks noGrp="1"/>
          </p:cNvGraphicFramePr>
          <p:nvPr>
            <p:extLst>
              <p:ext uri="{D42A27DB-BD31-4B8C-83A1-F6EECF244321}">
                <p14:modId xmlns:p14="http://schemas.microsoft.com/office/powerpoint/2010/main" val="634923198"/>
              </p:ext>
            </p:extLst>
          </p:nvPr>
        </p:nvGraphicFramePr>
        <p:xfrm>
          <a:off x="462339" y="2157574"/>
          <a:ext cx="11270745" cy="3853261"/>
        </p:xfrm>
        <a:graphic>
          <a:graphicData uri="http://schemas.openxmlformats.org/drawingml/2006/table">
            <a:tbl>
              <a:tblPr firstRow="1" bandRow="1">
                <a:tableStyleId>{5C22544A-7EE6-4342-B048-85BDC9FD1C3A}</a:tableStyleId>
              </a:tblPr>
              <a:tblGrid>
                <a:gridCol w="3035675">
                  <a:extLst>
                    <a:ext uri="{9D8B030D-6E8A-4147-A177-3AD203B41FA5}">
                      <a16:colId xmlns="" xmlns:a16="http://schemas.microsoft.com/office/drawing/2014/main" val="2957200181"/>
                    </a:ext>
                  </a:extLst>
                </a:gridCol>
                <a:gridCol w="823507">
                  <a:extLst>
                    <a:ext uri="{9D8B030D-6E8A-4147-A177-3AD203B41FA5}">
                      <a16:colId xmlns="" xmlns:a16="http://schemas.microsoft.com/office/drawing/2014/main" val="3790377013"/>
                    </a:ext>
                  </a:extLst>
                </a:gridCol>
                <a:gridCol w="823507">
                  <a:extLst>
                    <a:ext uri="{9D8B030D-6E8A-4147-A177-3AD203B41FA5}">
                      <a16:colId xmlns="" xmlns:a16="http://schemas.microsoft.com/office/drawing/2014/main" val="2785274842"/>
                    </a:ext>
                  </a:extLst>
                </a:gridCol>
                <a:gridCol w="823507">
                  <a:extLst>
                    <a:ext uri="{9D8B030D-6E8A-4147-A177-3AD203B41FA5}">
                      <a16:colId xmlns="" xmlns:a16="http://schemas.microsoft.com/office/drawing/2014/main" val="260771030"/>
                    </a:ext>
                  </a:extLst>
                </a:gridCol>
                <a:gridCol w="823507">
                  <a:extLst>
                    <a:ext uri="{9D8B030D-6E8A-4147-A177-3AD203B41FA5}">
                      <a16:colId xmlns="" xmlns:a16="http://schemas.microsoft.com/office/drawing/2014/main" val="2938707472"/>
                    </a:ext>
                  </a:extLst>
                </a:gridCol>
                <a:gridCol w="823507">
                  <a:extLst>
                    <a:ext uri="{9D8B030D-6E8A-4147-A177-3AD203B41FA5}">
                      <a16:colId xmlns="" xmlns:a16="http://schemas.microsoft.com/office/drawing/2014/main" val="952942125"/>
                    </a:ext>
                  </a:extLst>
                </a:gridCol>
                <a:gridCol w="823507">
                  <a:extLst>
                    <a:ext uri="{9D8B030D-6E8A-4147-A177-3AD203B41FA5}">
                      <a16:colId xmlns="" xmlns:a16="http://schemas.microsoft.com/office/drawing/2014/main" val="4070155182"/>
                    </a:ext>
                  </a:extLst>
                </a:gridCol>
                <a:gridCol w="823507">
                  <a:extLst>
                    <a:ext uri="{9D8B030D-6E8A-4147-A177-3AD203B41FA5}">
                      <a16:colId xmlns="" xmlns:a16="http://schemas.microsoft.com/office/drawing/2014/main" val="2480616440"/>
                    </a:ext>
                  </a:extLst>
                </a:gridCol>
                <a:gridCol w="823507">
                  <a:extLst>
                    <a:ext uri="{9D8B030D-6E8A-4147-A177-3AD203B41FA5}">
                      <a16:colId xmlns="" xmlns:a16="http://schemas.microsoft.com/office/drawing/2014/main" val="666797094"/>
                    </a:ext>
                  </a:extLst>
                </a:gridCol>
                <a:gridCol w="823507">
                  <a:extLst>
                    <a:ext uri="{9D8B030D-6E8A-4147-A177-3AD203B41FA5}">
                      <a16:colId xmlns="" xmlns:a16="http://schemas.microsoft.com/office/drawing/2014/main" val="1854501467"/>
                    </a:ext>
                  </a:extLst>
                </a:gridCol>
                <a:gridCol w="823507">
                  <a:extLst>
                    <a:ext uri="{9D8B030D-6E8A-4147-A177-3AD203B41FA5}">
                      <a16:colId xmlns="" xmlns:a16="http://schemas.microsoft.com/office/drawing/2014/main" val="2740470651"/>
                    </a:ext>
                  </a:extLst>
                </a:gridCol>
              </a:tblGrid>
              <a:tr h="642294">
                <a:tc rowSpan="2">
                  <a:txBody>
                    <a:bodyPr/>
                    <a:lstStyle/>
                    <a:p>
                      <a:pPr algn="ctr" fontAlgn="ctr"/>
                      <a:r>
                        <a:rPr lang="en-US" sz="1400" b="1" u="none" strike="noStrike" dirty="0" err="1">
                          <a:effectLst/>
                          <a:latin typeface="Calibri" panose="020F0502020204030204" pitchFamily="34" charset="0"/>
                          <a:cs typeface="Calibri" panose="020F0502020204030204" pitchFamily="34" charset="0"/>
                        </a:rPr>
                        <a:t>Fabricante</a:t>
                      </a:r>
                      <a:r>
                        <a:rPr lang="en-US" sz="1400" b="1" u="none" strike="noStrike" dirty="0">
                          <a:effectLst/>
                          <a:latin typeface="Calibri" panose="020F0502020204030204" pitchFamily="34" charset="0"/>
                          <a:cs typeface="Calibri" panose="020F0502020204030204" pitchFamily="34" charset="0"/>
                        </a:rPr>
                        <a:t> VRF Mini</a:t>
                      </a:r>
                      <a:endParaRPr lang="en-US" sz="14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ctr"/>
                </a:tc>
                <a:tc gridSpan="2">
                  <a:txBody>
                    <a:bodyPr/>
                    <a:lstStyle/>
                    <a:p>
                      <a:pPr algn="ctr" rtl="0" fontAlgn="ctr"/>
                      <a:r>
                        <a:rPr lang="en-US" sz="1400" b="1" u="none" strike="noStrike">
                          <a:effectLst/>
                          <a:latin typeface="Calibri" panose="020F0502020204030204" pitchFamily="34" charset="0"/>
                          <a:cs typeface="Calibri" panose="020F0502020204030204" pitchFamily="34" charset="0"/>
                        </a:rPr>
                        <a:t>27,3 MBH</a:t>
                      </a:r>
                      <a:endParaRPr lang="en-US" sz="1400" b="1" i="0" u="none" strike="noStrike">
                        <a:solidFill>
                          <a:srgbClr val="FFFFFF"/>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endParaRPr lang="en-US"/>
                    </a:p>
                  </a:txBody>
                  <a:tcPr/>
                </a:tc>
                <a:tc gridSpan="2">
                  <a:txBody>
                    <a:bodyPr/>
                    <a:lstStyle/>
                    <a:p>
                      <a:pPr algn="ctr" rtl="0" fontAlgn="ctr"/>
                      <a:r>
                        <a:rPr lang="en-US" sz="1400" b="1" u="none" strike="noStrike">
                          <a:effectLst/>
                          <a:latin typeface="Calibri" panose="020F0502020204030204" pitchFamily="34" charset="0"/>
                          <a:cs typeface="Calibri" panose="020F0502020204030204" pitchFamily="34" charset="0"/>
                        </a:rPr>
                        <a:t>35,8 MBH</a:t>
                      </a:r>
                      <a:endParaRPr lang="en-US" sz="1400" b="1" i="0" u="none" strike="noStrike">
                        <a:solidFill>
                          <a:srgbClr val="FFFFFF"/>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endParaRPr lang="en-US"/>
                    </a:p>
                  </a:txBody>
                  <a:tcPr/>
                </a:tc>
                <a:tc gridSpan="2">
                  <a:txBody>
                    <a:bodyPr/>
                    <a:lstStyle/>
                    <a:p>
                      <a:pPr algn="ctr" rtl="0" fontAlgn="ctr"/>
                      <a:r>
                        <a:rPr lang="en-US" sz="1400" b="1" u="none" strike="noStrike">
                          <a:effectLst/>
                          <a:latin typeface="Calibri" panose="020F0502020204030204" pitchFamily="34" charset="0"/>
                          <a:cs typeface="Calibri" panose="020F0502020204030204" pitchFamily="34" charset="0"/>
                        </a:rPr>
                        <a:t>38,2 ~ 42,7 MBH</a:t>
                      </a:r>
                      <a:endParaRPr lang="en-US" sz="1400" b="1" i="0" u="none" strike="noStrike">
                        <a:solidFill>
                          <a:srgbClr val="FFFFFF"/>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endParaRPr lang="en-US"/>
                    </a:p>
                  </a:txBody>
                  <a:tcPr/>
                </a:tc>
                <a:tc gridSpan="2">
                  <a:txBody>
                    <a:bodyPr/>
                    <a:lstStyle/>
                    <a:p>
                      <a:pPr algn="ctr" rtl="0" fontAlgn="ctr"/>
                      <a:r>
                        <a:rPr lang="en-US" sz="1400" b="1" u="none" strike="noStrike">
                          <a:effectLst/>
                          <a:latin typeface="Calibri" panose="020F0502020204030204" pitchFamily="34" charset="0"/>
                          <a:cs typeface="Calibri" panose="020F0502020204030204" pitchFamily="34" charset="0"/>
                        </a:rPr>
                        <a:t>47,8 MBH</a:t>
                      </a:r>
                      <a:endParaRPr lang="en-US" sz="1400" b="1" i="0" u="none" strike="noStrike">
                        <a:solidFill>
                          <a:srgbClr val="FFFFFF"/>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endParaRPr lang="en-US"/>
                    </a:p>
                  </a:txBody>
                  <a:tcPr/>
                </a:tc>
                <a:tc gridSpan="2">
                  <a:txBody>
                    <a:bodyPr/>
                    <a:lstStyle/>
                    <a:p>
                      <a:pPr algn="ctr" rtl="0" fontAlgn="ctr"/>
                      <a:r>
                        <a:rPr lang="en-US" sz="1400" b="1" u="none" strike="noStrike">
                          <a:effectLst/>
                          <a:latin typeface="Calibri" panose="020F0502020204030204" pitchFamily="34" charset="0"/>
                          <a:cs typeface="Calibri" panose="020F0502020204030204" pitchFamily="34" charset="0"/>
                        </a:rPr>
                        <a:t>52,9 MBH</a:t>
                      </a:r>
                      <a:endParaRPr lang="en-US" sz="1400" b="1" i="0" u="none" strike="noStrike">
                        <a:solidFill>
                          <a:srgbClr val="FFFFFF"/>
                        </a:solidFill>
                        <a:effectLst/>
                        <a:latin typeface="Calibri" panose="020F0502020204030204" pitchFamily="34" charset="0"/>
                        <a:cs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 xmlns:a16="http://schemas.microsoft.com/office/drawing/2014/main" val="2391700898"/>
                  </a:ext>
                </a:extLst>
              </a:tr>
              <a:tr h="693175">
                <a:tc vMerge="1">
                  <a:txBody>
                    <a:bodyPr/>
                    <a:lstStyle/>
                    <a:p>
                      <a:endParaRPr lang="en-US"/>
                    </a:p>
                  </a:txBody>
                  <a:tcPr/>
                </a:tc>
                <a:tc>
                  <a:txBody>
                    <a:bodyPr/>
                    <a:lstStyle/>
                    <a:p>
                      <a:pPr algn="ctr" rtl="0" fontAlgn="ctr"/>
                      <a:r>
                        <a:rPr lang="en-US" sz="1400" b="1" u="none" strike="noStrike" dirty="0">
                          <a:effectLst/>
                          <a:latin typeface="Calibri" panose="020F0502020204030204" pitchFamily="34" charset="0"/>
                          <a:cs typeface="Calibri" panose="020F0502020204030204" pitchFamily="34" charset="0"/>
                        </a:rPr>
                        <a:t>Noise </a:t>
                      </a:r>
                      <a:endParaRPr lang="en-US" sz="1400" b="1" u="none" strike="noStrike" dirty="0" smtClean="0">
                        <a:effectLst/>
                        <a:latin typeface="Calibri" panose="020F0502020204030204" pitchFamily="34" charset="0"/>
                        <a:cs typeface="Calibri" panose="020F0502020204030204" pitchFamily="34" charset="0"/>
                      </a:endParaRPr>
                    </a:p>
                    <a:p>
                      <a:pPr algn="ctr" rtl="0" fontAlgn="ctr"/>
                      <a:r>
                        <a:rPr lang="en-US" sz="1400" b="1" u="none" strike="noStrike" dirty="0" smtClean="0">
                          <a:effectLst/>
                          <a:latin typeface="Calibri" panose="020F0502020204030204" pitchFamily="34" charset="0"/>
                          <a:cs typeface="Calibri" panose="020F0502020204030204" pitchFamily="34" charset="0"/>
                        </a:rPr>
                        <a:t>Level</a:t>
                      </a:r>
                      <a:endParaRPr lang="en-US" sz="14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dirty="0" smtClean="0">
                          <a:effectLst/>
                          <a:latin typeface="Calibri" panose="020F0502020204030204" pitchFamily="34" charset="0"/>
                          <a:cs typeface="Calibri" panose="020F0502020204030204" pitchFamily="34" charset="0"/>
                        </a:rPr>
                        <a:t>EER</a:t>
                      </a:r>
                    </a:p>
                    <a:p>
                      <a:pPr algn="ctr" rtl="0" fontAlgn="ctr"/>
                      <a:r>
                        <a:rPr lang="pt-BR" sz="1400" b="1" u="none" strike="noStrike" dirty="0" smtClean="0">
                          <a:effectLst/>
                          <a:latin typeface="Calibri" panose="020F0502020204030204" pitchFamily="34" charset="0"/>
                          <a:cs typeface="Calibri" panose="020F0502020204030204" pitchFamily="34" charset="0"/>
                        </a:rPr>
                        <a:t>(W/W)</a:t>
                      </a:r>
                      <a:endParaRPr lang="en-US" sz="1400" b="1" u="none" strike="noStrike" dirty="0" smtClean="0">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dirty="0">
                          <a:effectLst/>
                          <a:latin typeface="Calibri" panose="020F0502020204030204" pitchFamily="34" charset="0"/>
                          <a:cs typeface="Calibri" panose="020F0502020204030204" pitchFamily="34" charset="0"/>
                        </a:rPr>
                        <a:t>Noise </a:t>
                      </a:r>
                      <a:endParaRPr lang="en-US" sz="1400" b="1" u="none" strike="noStrike" dirty="0" smtClean="0">
                        <a:effectLst/>
                        <a:latin typeface="Calibri" panose="020F0502020204030204" pitchFamily="34" charset="0"/>
                        <a:cs typeface="Calibri" panose="020F0502020204030204" pitchFamily="34" charset="0"/>
                      </a:endParaRPr>
                    </a:p>
                    <a:p>
                      <a:pPr algn="ctr" rtl="0" fontAlgn="ctr"/>
                      <a:r>
                        <a:rPr lang="en-US" sz="1400" b="1" u="none" strike="noStrike" dirty="0" smtClean="0">
                          <a:effectLst/>
                          <a:latin typeface="Calibri" panose="020F0502020204030204" pitchFamily="34" charset="0"/>
                          <a:cs typeface="Calibri" panose="020F0502020204030204" pitchFamily="34" charset="0"/>
                        </a:rPr>
                        <a:t>Level</a:t>
                      </a:r>
                      <a:endParaRPr lang="en-US" sz="14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dirty="0" smtClean="0">
                          <a:effectLst/>
                          <a:latin typeface="Calibri" panose="020F0502020204030204" pitchFamily="34" charset="0"/>
                          <a:cs typeface="Calibri" panose="020F0502020204030204" pitchFamily="34" charset="0"/>
                        </a:rPr>
                        <a:t>EER</a:t>
                      </a:r>
                    </a:p>
                    <a:p>
                      <a:pPr algn="ctr" rtl="0" fontAlgn="ctr"/>
                      <a:r>
                        <a:rPr lang="pt-BR" sz="1400" b="1" u="none" strike="noStrike" dirty="0" smtClean="0">
                          <a:effectLst/>
                          <a:latin typeface="Calibri" panose="020F0502020204030204" pitchFamily="34" charset="0"/>
                          <a:cs typeface="Calibri" panose="020F0502020204030204" pitchFamily="34" charset="0"/>
                        </a:rPr>
                        <a:t>(W/W)</a:t>
                      </a:r>
                      <a:endParaRPr lang="en-US" sz="1400" b="1" u="none" strike="noStrike" dirty="0" smtClean="0">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dirty="0">
                          <a:effectLst/>
                          <a:latin typeface="Calibri" panose="020F0502020204030204" pitchFamily="34" charset="0"/>
                          <a:cs typeface="Calibri" panose="020F0502020204030204" pitchFamily="34" charset="0"/>
                        </a:rPr>
                        <a:t>Noise </a:t>
                      </a:r>
                      <a:endParaRPr lang="en-US" sz="1400" b="1" u="none" strike="noStrike" dirty="0" smtClean="0">
                        <a:effectLst/>
                        <a:latin typeface="Calibri" panose="020F0502020204030204" pitchFamily="34" charset="0"/>
                        <a:cs typeface="Calibri" panose="020F0502020204030204" pitchFamily="34" charset="0"/>
                      </a:endParaRPr>
                    </a:p>
                    <a:p>
                      <a:pPr algn="ctr" rtl="0" fontAlgn="ctr"/>
                      <a:r>
                        <a:rPr lang="en-US" sz="1400" b="1" u="none" strike="noStrike" dirty="0" smtClean="0">
                          <a:effectLst/>
                          <a:latin typeface="Calibri" panose="020F0502020204030204" pitchFamily="34" charset="0"/>
                          <a:cs typeface="Calibri" panose="020F0502020204030204" pitchFamily="34" charset="0"/>
                        </a:rPr>
                        <a:t>Level</a:t>
                      </a:r>
                      <a:endParaRPr lang="en-US" sz="14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dirty="0" smtClean="0">
                          <a:effectLst/>
                          <a:latin typeface="Calibri" panose="020F0502020204030204" pitchFamily="34" charset="0"/>
                          <a:cs typeface="Calibri" panose="020F0502020204030204" pitchFamily="34" charset="0"/>
                        </a:rPr>
                        <a:t>EER</a:t>
                      </a:r>
                    </a:p>
                    <a:p>
                      <a:pPr algn="ctr" rtl="0" fontAlgn="ctr"/>
                      <a:r>
                        <a:rPr lang="pt-BR" sz="1400" b="1" u="none" strike="noStrike" dirty="0" smtClean="0">
                          <a:effectLst/>
                          <a:latin typeface="Calibri" panose="020F0502020204030204" pitchFamily="34" charset="0"/>
                          <a:cs typeface="Calibri" panose="020F0502020204030204" pitchFamily="34" charset="0"/>
                        </a:rPr>
                        <a:t>(W/W)</a:t>
                      </a:r>
                      <a:endParaRPr lang="en-US" sz="1400" b="1" u="none" strike="noStrike" dirty="0" smtClean="0">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dirty="0">
                          <a:effectLst/>
                          <a:latin typeface="Calibri" panose="020F0502020204030204" pitchFamily="34" charset="0"/>
                          <a:cs typeface="Calibri" panose="020F0502020204030204" pitchFamily="34" charset="0"/>
                        </a:rPr>
                        <a:t>Noise </a:t>
                      </a:r>
                      <a:endParaRPr lang="en-US" sz="1400" b="1" u="none" strike="noStrike" dirty="0" smtClean="0">
                        <a:effectLst/>
                        <a:latin typeface="Calibri" panose="020F0502020204030204" pitchFamily="34" charset="0"/>
                        <a:cs typeface="Calibri" panose="020F0502020204030204" pitchFamily="34" charset="0"/>
                      </a:endParaRPr>
                    </a:p>
                    <a:p>
                      <a:pPr algn="ctr" rtl="0" fontAlgn="ctr"/>
                      <a:r>
                        <a:rPr lang="en-US" sz="1400" b="1" u="none" strike="noStrike" dirty="0" smtClean="0">
                          <a:effectLst/>
                          <a:latin typeface="Calibri" panose="020F0502020204030204" pitchFamily="34" charset="0"/>
                          <a:cs typeface="Calibri" panose="020F0502020204030204" pitchFamily="34" charset="0"/>
                        </a:rPr>
                        <a:t>Level</a:t>
                      </a:r>
                      <a:endParaRPr lang="en-US" sz="14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dirty="0" smtClean="0">
                          <a:effectLst/>
                          <a:latin typeface="Calibri" panose="020F0502020204030204" pitchFamily="34" charset="0"/>
                          <a:cs typeface="Calibri" panose="020F0502020204030204" pitchFamily="34" charset="0"/>
                        </a:rPr>
                        <a:t>EER</a:t>
                      </a:r>
                    </a:p>
                    <a:p>
                      <a:pPr algn="ctr" rtl="0" fontAlgn="ctr"/>
                      <a:r>
                        <a:rPr lang="pt-BR" sz="1400" b="1" u="none" strike="noStrike" dirty="0" smtClean="0">
                          <a:effectLst/>
                          <a:latin typeface="Calibri" panose="020F0502020204030204" pitchFamily="34" charset="0"/>
                          <a:cs typeface="Calibri" panose="020F0502020204030204" pitchFamily="34" charset="0"/>
                        </a:rPr>
                        <a:t>(W/W)</a:t>
                      </a:r>
                      <a:endParaRPr lang="en-US" sz="1400" b="1" u="none" strike="noStrike" dirty="0" smtClean="0">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dirty="0">
                          <a:effectLst/>
                          <a:latin typeface="Calibri" panose="020F0502020204030204" pitchFamily="34" charset="0"/>
                          <a:cs typeface="Calibri" panose="020F0502020204030204" pitchFamily="34" charset="0"/>
                        </a:rPr>
                        <a:t>Noise </a:t>
                      </a:r>
                      <a:endParaRPr lang="en-US" sz="1400" b="1" u="none" strike="noStrike" dirty="0" smtClean="0">
                        <a:effectLst/>
                        <a:latin typeface="Calibri" panose="020F0502020204030204" pitchFamily="34" charset="0"/>
                        <a:cs typeface="Calibri" panose="020F0502020204030204" pitchFamily="34" charset="0"/>
                      </a:endParaRPr>
                    </a:p>
                    <a:p>
                      <a:pPr algn="ctr" rtl="0" fontAlgn="ctr"/>
                      <a:r>
                        <a:rPr lang="en-US" sz="1400" b="1" u="none" strike="noStrike" dirty="0" smtClean="0">
                          <a:effectLst/>
                          <a:latin typeface="Calibri" panose="020F0502020204030204" pitchFamily="34" charset="0"/>
                          <a:cs typeface="Calibri" panose="020F0502020204030204" pitchFamily="34" charset="0"/>
                        </a:rPr>
                        <a:t>Level</a:t>
                      </a:r>
                      <a:endParaRPr lang="en-US" sz="14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dirty="0" smtClean="0">
                          <a:effectLst/>
                          <a:latin typeface="Calibri" panose="020F0502020204030204" pitchFamily="34" charset="0"/>
                          <a:cs typeface="Calibri" panose="020F0502020204030204" pitchFamily="34" charset="0"/>
                        </a:rPr>
                        <a:t>EER</a:t>
                      </a:r>
                    </a:p>
                    <a:p>
                      <a:pPr algn="ctr" rtl="0" fontAlgn="ctr"/>
                      <a:r>
                        <a:rPr lang="pt-BR" sz="1400" b="1" u="none" strike="noStrike" dirty="0" smtClean="0">
                          <a:effectLst/>
                          <a:latin typeface="Calibri" panose="020F0502020204030204" pitchFamily="34" charset="0"/>
                          <a:cs typeface="Calibri" panose="020F0502020204030204" pitchFamily="34" charset="0"/>
                        </a:rPr>
                        <a:t>(W/W)</a:t>
                      </a:r>
                      <a:endParaRPr lang="en-US" sz="1400" b="1" u="none" strike="noStrike" dirty="0" smtClean="0">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412949569"/>
                  </a:ext>
                </a:extLst>
              </a:tr>
              <a:tr h="642294">
                <a:tc>
                  <a:txBody>
                    <a:bodyPr/>
                    <a:lstStyle/>
                    <a:p>
                      <a:pPr algn="l" rtl="0" fontAlgn="ctr"/>
                      <a:r>
                        <a:rPr lang="en-US" sz="1400" b="1" u="none" strike="noStrike" dirty="0" smtClean="0">
                          <a:effectLst/>
                          <a:latin typeface="Calibri" panose="020F0502020204030204" pitchFamily="34" charset="0"/>
                          <a:cs typeface="Calibri" panose="020F0502020204030204" pitchFamily="34" charset="0"/>
                        </a:rPr>
                        <a:t>   TVR </a:t>
                      </a:r>
                      <a:r>
                        <a:rPr lang="en-US" sz="1400" b="1" u="none" strike="noStrike" dirty="0">
                          <a:effectLst/>
                          <a:latin typeface="Calibri" panose="020F0502020204030204" pitchFamily="34" charset="0"/>
                          <a:cs typeface="Calibri" panose="020F0502020204030204" pitchFamily="34" charset="0"/>
                        </a:rPr>
                        <a:t>Mini</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57</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3,92</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57</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3,69</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57</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3,54</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57</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3,43</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1643074518"/>
                  </a:ext>
                </a:extLst>
              </a:tr>
              <a:tr h="616602">
                <a:tc>
                  <a:txBody>
                    <a:bodyPr/>
                    <a:lstStyle/>
                    <a:p>
                      <a:pPr algn="l" rtl="0" fontAlgn="ctr"/>
                      <a:r>
                        <a:rPr lang="pt-BR" sz="1400" b="1" i="0" u="none" strike="noStrike" dirty="0" smtClean="0">
                          <a:solidFill>
                            <a:srgbClr val="000000"/>
                          </a:solidFill>
                          <a:effectLst/>
                          <a:latin typeface="Calibri" panose="020F0502020204030204" pitchFamily="34" charset="0"/>
                          <a:cs typeface="Calibri" panose="020F0502020204030204" pitchFamily="34" charset="0"/>
                        </a:rPr>
                        <a:t>   </a:t>
                      </a:r>
                      <a:r>
                        <a:rPr lang="pt-BR" sz="1400" b="1" i="0" u="none" strike="noStrike" dirty="0" smtClean="0">
                          <a:solidFill>
                            <a:srgbClr val="000000"/>
                          </a:solidFill>
                          <a:effectLst/>
                          <a:latin typeface="Calibri" panose="020F0502020204030204" pitchFamily="34" charset="0"/>
                          <a:cs typeface="Calibri" panose="020F0502020204030204" pitchFamily="34" charset="0"/>
                        </a:rPr>
                        <a:t>S-Series</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49</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4,48</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50</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4,05</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51</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3,43</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906549469"/>
                  </a:ext>
                </a:extLst>
              </a:tr>
              <a:tr h="642294">
                <a:tc>
                  <a:txBody>
                    <a:bodyPr/>
                    <a:lstStyle/>
                    <a:p>
                      <a:pPr algn="l" rtl="0" fontAlgn="ctr"/>
                      <a:r>
                        <a:rPr lang="en-US" sz="1400" b="1" u="none" strike="noStrike" dirty="0" smtClean="0">
                          <a:effectLst/>
                          <a:latin typeface="Calibri" panose="020F0502020204030204" pitchFamily="34" charset="0"/>
                          <a:cs typeface="Calibri" panose="020F0502020204030204" pitchFamily="34" charset="0"/>
                        </a:rPr>
                        <a:t>   Mini </a:t>
                      </a:r>
                      <a:r>
                        <a:rPr lang="en-US" sz="1400" b="1" u="none" strike="noStrike" dirty="0">
                          <a:effectLst/>
                          <a:latin typeface="Calibri" panose="020F0502020204030204" pitchFamily="34" charset="0"/>
                          <a:cs typeface="Calibri" panose="020F0502020204030204" pitchFamily="34" charset="0"/>
                        </a:rPr>
                        <a:t>Multi V</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50</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3,39</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52</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3,70</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52</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3,71</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2675823811"/>
                  </a:ext>
                </a:extLst>
              </a:tr>
              <a:tr h="616602">
                <a:tc>
                  <a:txBody>
                    <a:bodyPr/>
                    <a:lstStyle/>
                    <a:p>
                      <a:pPr algn="l" rtl="0" fontAlgn="ctr"/>
                      <a:r>
                        <a:rPr lang="en-US" sz="1400" b="1" u="none" strike="noStrike" dirty="0" smtClean="0">
                          <a:effectLst/>
                          <a:latin typeface="Calibri" panose="020F0502020204030204" pitchFamily="34" charset="0"/>
                          <a:cs typeface="Calibri" panose="020F0502020204030204" pitchFamily="34" charset="0"/>
                        </a:rPr>
                        <a:t>   </a:t>
                      </a:r>
                      <a:r>
                        <a:rPr lang="en-US" sz="1400" b="1" u="none" strike="noStrike" dirty="0" err="1" smtClean="0">
                          <a:effectLst/>
                          <a:latin typeface="Calibri" panose="020F0502020204030204" pitchFamily="34" charset="0"/>
                          <a:cs typeface="Calibri" panose="020F0502020204030204" pitchFamily="34" charset="0"/>
                        </a:rPr>
                        <a:t>Serie</a:t>
                      </a:r>
                      <a:r>
                        <a:rPr lang="en-US" sz="1400" b="1" u="none" strike="noStrike" dirty="0" smtClean="0">
                          <a:effectLst/>
                          <a:latin typeface="Calibri" panose="020F0502020204030204" pitchFamily="34" charset="0"/>
                          <a:cs typeface="Calibri" panose="020F0502020204030204" pitchFamily="34" charset="0"/>
                        </a:rPr>
                        <a:t> S</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54</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3,81</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55</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3,70</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55</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3,46</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a:effectLst/>
                          <a:latin typeface="Calibri" panose="020F0502020204030204" pitchFamily="34" charset="0"/>
                          <a:cs typeface="Calibri" panose="020F0502020204030204" pitchFamily="34" charset="0"/>
                        </a:rPr>
                        <a:t>55</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rtl="0" fontAlgn="ctr"/>
                      <a:r>
                        <a:rPr lang="en-US" sz="1400" b="1" u="none" strike="noStrike" dirty="0">
                          <a:effectLst/>
                          <a:latin typeface="Calibri" panose="020F0502020204030204" pitchFamily="34" charset="0"/>
                          <a:cs typeface="Calibri" panose="020F0502020204030204" pitchFamily="34" charset="0"/>
                        </a:rPr>
                        <a:t>3,31</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 xmlns:a16="http://schemas.microsoft.com/office/drawing/2014/main" val="3804546849"/>
                  </a:ext>
                </a:extLst>
              </a:tr>
            </a:tbl>
          </a:graphicData>
        </a:graphic>
      </p:graphicFrame>
      <p:sp>
        <p:nvSpPr>
          <p:cNvPr id="5" name="Retângulo 1"/>
          <p:cNvSpPr/>
          <p:nvPr/>
        </p:nvSpPr>
        <p:spPr>
          <a:xfrm>
            <a:off x="6863136" y="4212404"/>
            <a:ext cx="688369" cy="4828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4"/>
          <p:cNvSpPr/>
          <p:nvPr/>
        </p:nvSpPr>
        <p:spPr>
          <a:xfrm>
            <a:off x="8505290" y="4212404"/>
            <a:ext cx="688369" cy="4828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ângulo 5"/>
          <p:cNvSpPr/>
          <p:nvPr/>
        </p:nvSpPr>
        <p:spPr>
          <a:xfrm>
            <a:off x="10147442" y="4212404"/>
            <a:ext cx="688369" cy="4828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2"/>
          <p:cNvSpPr>
            <a:spLocks noChangeArrowheads="1"/>
          </p:cNvSpPr>
          <p:nvPr/>
        </p:nvSpPr>
        <p:spPr bwMode="auto">
          <a:xfrm>
            <a:off x="462339" y="1369955"/>
            <a:ext cx="101661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p>
            <a:pPr defTabSz="762000"/>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Mitsubishi </a:t>
            </a:r>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tiene</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 </a:t>
            </a:r>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los</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 </a:t>
            </a:r>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mejores</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 </a:t>
            </a:r>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productos</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 </a:t>
            </a:r>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en</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 </a:t>
            </a:r>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esta</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 </a:t>
            </a:r>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categoria</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a:t>
            </a:r>
            <a:endParaRPr lang="en-US" sz="2000" i="1" dirty="0" smtClean="0">
              <a:solidFill>
                <a:srgbClr val="C00000"/>
              </a:solidFill>
              <a:latin typeface="Calibri" panose="020F0502020204030204" pitchFamily="34" charset="0"/>
              <a:ea typeface="굴림" pitchFamily="34" charset="-127"/>
              <a:cs typeface="Calibri" panose="020F0502020204030204" pitchFamily="34" charset="0"/>
            </a:endParaRPr>
          </a:p>
          <a:p>
            <a:pPr defTabSz="762000"/>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Nivel</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 de </a:t>
            </a:r>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sonido</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 mas </a:t>
            </a:r>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bajo</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 y </a:t>
            </a:r>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eficiencia</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 </a:t>
            </a:r>
            <a:r>
              <a:rPr lang="en-US" sz="2000" i="1" dirty="0" smtClean="0">
                <a:solidFill>
                  <a:srgbClr val="C00000"/>
                </a:solidFill>
                <a:latin typeface="Calibri" panose="020F0502020204030204" pitchFamily="34" charset="0"/>
                <a:ea typeface="굴림" pitchFamily="34" charset="-127"/>
                <a:cs typeface="Calibri" panose="020F0502020204030204" pitchFamily="34" charset="0"/>
              </a:rPr>
              <a:t>mas </a:t>
            </a:r>
            <a:r>
              <a:rPr lang="en-US" sz="2000" i="1" dirty="0" err="1" smtClean="0">
                <a:solidFill>
                  <a:srgbClr val="C00000"/>
                </a:solidFill>
                <a:latin typeface="Calibri" panose="020F0502020204030204" pitchFamily="34" charset="0"/>
                <a:ea typeface="굴림" pitchFamily="34" charset="-127"/>
                <a:cs typeface="Calibri" panose="020F0502020204030204" pitchFamily="34" charset="0"/>
              </a:rPr>
              <a:t>alta.</a:t>
            </a:r>
            <a:endParaRPr lang="en-US" sz="2000" b="1" i="1" dirty="0">
              <a:solidFill>
                <a:srgbClr val="C00000"/>
              </a:solidFill>
              <a:latin typeface="Calibri" panose="020F0502020204030204" pitchFamily="34" charset="0"/>
              <a:ea typeface="굴림" pitchFamily="34" charset="-127"/>
              <a:cs typeface="Calibri" panose="020F0502020204030204" pitchFamily="34" charset="0"/>
            </a:endParaRPr>
          </a:p>
        </p:txBody>
      </p:sp>
      <p:sp>
        <p:nvSpPr>
          <p:cNvPr id="9" name="Retângulo 9"/>
          <p:cNvSpPr/>
          <p:nvPr/>
        </p:nvSpPr>
        <p:spPr>
          <a:xfrm>
            <a:off x="7684213" y="4212404"/>
            <a:ext cx="688369" cy="4828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ângulo 10"/>
          <p:cNvSpPr/>
          <p:nvPr/>
        </p:nvSpPr>
        <p:spPr>
          <a:xfrm>
            <a:off x="9326367" y="4212404"/>
            <a:ext cx="688369" cy="4828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1"/>
          <p:cNvSpPr/>
          <p:nvPr/>
        </p:nvSpPr>
        <p:spPr>
          <a:xfrm>
            <a:off x="10965093" y="4828854"/>
            <a:ext cx="688369" cy="4828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m 12"/>
          <p:cNvPicPr>
            <a:picLocks noChangeAspect="1"/>
          </p:cNvPicPr>
          <p:nvPr/>
        </p:nvPicPr>
        <p:blipFill>
          <a:blip r:embed="rId2">
            <a:clrChange>
              <a:clrFrom>
                <a:srgbClr val="FFFFFF"/>
              </a:clrFrom>
              <a:clrTo>
                <a:srgbClr val="FFFFFF">
                  <a:alpha val="0"/>
                </a:srgbClr>
              </a:clrTo>
            </a:clrChange>
          </a:blip>
          <a:stretch>
            <a:fillRect/>
          </a:stretch>
        </p:blipFill>
        <p:spPr>
          <a:xfrm>
            <a:off x="-1875721" y="4533908"/>
            <a:ext cx="1782340" cy="294946"/>
          </a:xfrm>
          <a:prstGeom prst="rect">
            <a:avLst/>
          </a:prstGeom>
        </p:spPr>
      </p:pic>
      <p:pic>
        <p:nvPicPr>
          <p:cNvPr id="13" name="Picture 2" descr="Resultado de imagem para daikin"/>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7703" y="5489763"/>
            <a:ext cx="925570" cy="3933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m para LG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723" y="4935279"/>
            <a:ext cx="632263" cy="299337"/>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5"/>
          <p:cNvPicPr>
            <a:picLocks noChangeAspect="1"/>
          </p:cNvPicPr>
          <p:nvPr/>
        </p:nvPicPr>
        <p:blipFill rotWithShape="1">
          <a:blip r:embed="rId2">
            <a:clrChange>
              <a:clrFrom>
                <a:srgbClr val="FFFFFF"/>
              </a:clrFrom>
              <a:clrTo>
                <a:srgbClr val="FFFFFF">
                  <a:alpha val="0"/>
                </a:srgbClr>
              </a:clrTo>
            </a:clrChange>
          </a:blip>
          <a:srcRect r="50784" b="-1702"/>
          <a:stretch/>
        </p:blipFill>
        <p:spPr>
          <a:xfrm>
            <a:off x="1807703" y="3701756"/>
            <a:ext cx="877208" cy="299961"/>
          </a:xfrm>
          <a:prstGeom prst="rect">
            <a:avLst/>
          </a:prstGeom>
        </p:spPr>
      </p:pic>
      <p:grpSp>
        <p:nvGrpSpPr>
          <p:cNvPr id="19" name="Agrupar 57"/>
          <p:cNvGrpSpPr/>
          <p:nvPr/>
        </p:nvGrpSpPr>
        <p:grpSpPr>
          <a:xfrm rot="20240896">
            <a:off x="4079604" y="5000259"/>
            <a:ext cx="2839580" cy="279775"/>
            <a:chOff x="324711" y="1929826"/>
            <a:chExt cx="3092583" cy="476250"/>
          </a:xfrm>
        </p:grpSpPr>
        <p:sp>
          <p:nvSpPr>
            <p:cNvPr id="20" name="[Right Arrow 21]">
              <a:extLst>
                <a:ext uri="{FF2B5EF4-FFF2-40B4-BE49-F238E27FC236}">
                  <a16:creationId xmlns="" xmlns:a16="http://schemas.microsoft.com/office/drawing/2014/main" id="{0B7169FE-3367-4031-84FC-26050A1D9E62}"/>
                </a:ext>
              </a:extLst>
            </p:cNvPr>
            <p:cNvSpPr>
              <a:spLocks/>
            </p:cNvSpPr>
            <p:nvPr/>
          </p:nvSpPr>
          <p:spPr>
            <a:xfrm>
              <a:off x="1984182" y="1985071"/>
              <a:ext cx="1340729" cy="365760"/>
            </a:xfrm>
            <a:prstGeom prst="homePlate">
              <a:avLst/>
            </a:prstGeom>
            <a:solidFill>
              <a:srgbClr val="FF0000"/>
            </a:solidFill>
            <a:ln>
              <a:noFill/>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lvl="0" fontAlgn="auto">
                <a:lnSpc>
                  <a:spcPct val="90000"/>
                </a:lnSpc>
                <a:spcBef>
                  <a:spcPts val="624"/>
                </a:spcBef>
                <a:spcAft>
                  <a:spcPts val="0"/>
                </a:spcAft>
                <a:buClr>
                  <a:srgbClr val="D52B1E"/>
                </a:buClr>
                <a:buSzPct val="110000"/>
                <a:defRPr/>
              </a:pPr>
              <a:r>
                <a:rPr lang="en-US" sz="1300" dirty="0" smtClean="0">
                  <a:solidFill>
                    <a:schemeClr val="bg1"/>
                  </a:solidFill>
                  <a:latin typeface="Calibri" panose="020F0502020204030204" pitchFamily="34" charset="0"/>
                  <a:ea typeface="ＭＳ Ｐゴシック"/>
                  <a:cs typeface="Calibri" panose="020F0502020204030204" pitchFamily="34" charset="0"/>
                </a:rPr>
                <a:t>Specification</a:t>
              </a:r>
              <a:endParaRPr kumimoji="0" lang="en-US" sz="13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21" name="[Right Arrow 21]">
              <a:extLst>
                <a:ext uri="{FF2B5EF4-FFF2-40B4-BE49-F238E27FC236}">
                  <a16:creationId xmlns="" xmlns:a16="http://schemas.microsoft.com/office/drawing/2014/main" id="{5DB03471-8314-48D6-A0F8-004C22F8B379}"/>
                </a:ext>
              </a:extLst>
            </p:cNvPr>
            <p:cNvSpPr>
              <a:spLocks/>
            </p:cNvSpPr>
            <p:nvPr/>
          </p:nvSpPr>
          <p:spPr>
            <a:xfrm>
              <a:off x="324711" y="1929826"/>
              <a:ext cx="3092583" cy="476250"/>
            </a:xfrm>
            <a:prstGeom prst="homePlate">
              <a:avLst/>
            </a:prstGeom>
            <a:noFill/>
            <a:ln w="28575">
              <a:gradFill flip="none" rotWithShape="1">
                <a:gsLst>
                  <a:gs pos="78000">
                    <a:schemeClr val="accent1">
                      <a:lumMod val="5000"/>
                      <a:lumOff val="95000"/>
                      <a:alpha val="0"/>
                    </a:schemeClr>
                  </a:gs>
                  <a:gs pos="25319">
                    <a:schemeClr val="bg1">
                      <a:alpha val="0"/>
                    </a:schemeClr>
                  </a:gs>
                  <a:gs pos="100000">
                    <a:srgbClr val="E32526"/>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2" name="Title 1"/>
          <p:cNvSpPr>
            <a:spLocks noGrp="1"/>
          </p:cNvSpPr>
          <p:nvPr>
            <p:ph type="title"/>
          </p:nvPr>
        </p:nvSpPr>
        <p:spPr>
          <a:xfrm>
            <a:off x="462339" y="-326572"/>
            <a:ext cx="10972800" cy="1600200"/>
          </a:xfrm>
        </p:spPr>
        <p:txBody>
          <a:bodyPr/>
          <a:lstStyle/>
          <a:p>
            <a:r>
              <a:rPr lang="en-US" dirty="0" err="1" smtClean="0"/>
              <a:t>Caracteristicas</a:t>
            </a:r>
            <a:r>
              <a:rPr lang="en-US" dirty="0" smtClean="0"/>
              <a:t> Claves</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8345" y="4222214"/>
            <a:ext cx="1127125" cy="450850"/>
          </a:xfrm>
          <a:prstGeom prst="rect">
            <a:avLst/>
          </a:prstGeom>
        </p:spPr>
      </p:pic>
    </p:spTree>
    <p:extLst>
      <p:ext uri="{BB962C8B-B14F-4D97-AF65-F5344CB8AC3E}">
        <p14:creationId xmlns:p14="http://schemas.microsoft.com/office/powerpoint/2010/main" val="2487952594"/>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608686" y="-215900"/>
            <a:ext cx="10972800" cy="1600200"/>
          </a:xfrm>
        </p:spPr>
        <p:txBody>
          <a:bodyPr/>
          <a:lstStyle/>
          <a:p>
            <a:r>
              <a:rPr lang="en-US" dirty="0" err="1" smtClean="0"/>
              <a:t>Caracteristicas</a:t>
            </a:r>
            <a:r>
              <a:rPr lang="en-US" dirty="0" smtClean="0"/>
              <a:t> Claves</a:t>
            </a:r>
            <a:endParaRPr lang="en-US" dirty="0"/>
          </a:p>
        </p:txBody>
      </p:sp>
      <p:pic>
        <p:nvPicPr>
          <p:cNvPr id="5" name="Picture 16"/>
          <p:cNvPicPr>
            <a:picLocks noChangeAspect="1"/>
          </p:cNvPicPr>
          <p:nvPr/>
        </p:nvPicPr>
        <p:blipFill rotWithShape="1">
          <a:blip r:embed="rId2"/>
          <a:srcRect b="33192"/>
          <a:stretch/>
        </p:blipFill>
        <p:spPr>
          <a:xfrm>
            <a:off x="9189297" y="2042537"/>
            <a:ext cx="1695024" cy="1008462"/>
          </a:xfrm>
          <a:prstGeom prst="rect">
            <a:avLst/>
          </a:prstGeom>
        </p:spPr>
      </p:pic>
      <p:graphicFrame>
        <p:nvGraphicFramePr>
          <p:cNvPr id="6" name="Tabela 18"/>
          <p:cNvGraphicFramePr>
            <a:graphicFrameLocks noGrp="1"/>
          </p:cNvGraphicFramePr>
          <p:nvPr>
            <p:extLst>
              <p:ext uri="{D42A27DB-BD31-4B8C-83A1-F6EECF244321}">
                <p14:modId xmlns:p14="http://schemas.microsoft.com/office/powerpoint/2010/main" val="3449887772"/>
              </p:ext>
            </p:extLst>
          </p:nvPr>
        </p:nvGraphicFramePr>
        <p:xfrm>
          <a:off x="312357" y="1606357"/>
          <a:ext cx="11565459" cy="3208996"/>
        </p:xfrm>
        <a:graphic>
          <a:graphicData uri="http://schemas.openxmlformats.org/drawingml/2006/table">
            <a:tbl>
              <a:tblPr firstRow="1" bandRow="1">
                <a:tableStyleId>{5C22544A-7EE6-4342-B048-85BDC9FD1C3A}</a:tableStyleId>
              </a:tblPr>
              <a:tblGrid>
                <a:gridCol w="3855153">
                  <a:extLst>
                    <a:ext uri="{9D8B030D-6E8A-4147-A177-3AD203B41FA5}">
                      <a16:colId xmlns="" xmlns:a16="http://schemas.microsoft.com/office/drawing/2014/main" val="2511156259"/>
                    </a:ext>
                  </a:extLst>
                </a:gridCol>
                <a:gridCol w="3855153">
                  <a:extLst>
                    <a:ext uri="{9D8B030D-6E8A-4147-A177-3AD203B41FA5}">
                      <a16:colId xmlns="" xmlns:a16="http://schemas.microsoft.com/office/drawing/2014/main" val="208231961"/>
                    </a:ext>
                  </a:extLst>
                </a:gridCol>
                <a:gridCol w="3855153">
                  <a:extLst>
                    <a:ext uri="{9D8B030D-6E8A-4147-A177-3AD203B41FA5}">
                      <a16:colId xmlns="" xmlns:a16="http://schemas.microsoft.com/office/drawing/2014/main" val="536317853"/>
                    </a:ext>
                  </a:extLst>
                </a:gridCol>
              </a:tblGrid>
              <a:tr h="1604498">
                <a:tc>
                  <a:txBody>
                    <a:bodyPr/>
                    <a:lstStyle/>
                    <a:p>
                      <a:pPr algn="ctr"/>
                      <a:r>
                        <a:rPr lang="pt-BR" sz="1400" b="1" dirty="0" smtClean="0">
                          <a:solidFill>
                            <a:schemeClr val="tx1"/>
                          </a:solidFill>
                          <a:latin typeface="Calibri" panose="020F0502020204030204" pitchFamily="34" charset="0"/>
                          <a:cs typeface="Calibri" panose="020F0502020204030204" pitchFamily="34" charset="0"/>
                        </a:rPr>
                        <a:t>High-Wall</a:t>
                      </a:r>
                      <a:endParaRPr lang="pt-BR" sz="1400" b="1" dirty="0" smtClean="0">
                        <a:solidFill>
                          <a:srgbClr val="C00000"/>
                        </a:solidFill>
                        <a:latin typeface="Calibri" panose="020F0502020204030204" pitchFamily="34" charset="0"/>
                        <a:cs typeface="Calibri" panose="020F0502020204030204" pitchFamily="34" charset="0"/>
                      </a:endParaRPr>
                    </a:p>
                    <a:p>
                      <a:pPr algn="ctr"/>
                      <a:r>
                        <a:rPr lang="pt-BR" sz="1400" b="1" dirty="0" smtClean="0">
                          <a:solidFill>
                            <a:srgbClr val="C00000"/>
                          </a:solidFill>
                          <a:latin typeface="Calibri" panose="020F0502020204030204" pitchFamily="34" charset="0"/>
                          <a:cs typeface="Calibri" panose="020F0502020204030204" pitchFamily="34" charset="0"/>
                        </a:rPr>
                        <a:t>5,8 ~ </a:t>
                      </a:r>
                      <a:r>
                        <a:rPr lang="pt-BR" sz="1400" b="1" u="sng" dirty="0" smtClean="0">
                          <a:solidFill>
                            <a:srgbClr val="C00000"/>
                          </a:solidFill>
                          <a:effectLst/>
                          <a:latin typeface="Calibri" panose="020F0502020204030204" pitchFamily="34" charset="0"/>
                          <a:cs typeface="Calibri" panose="020F0502020204030204" pitchFamily="34" charset="0"/>
                        </a:rPr>
                        <a:t>38,2</a:t>
                      </a:r>
                      <a:r>
                        <a:rPr lang="pt-BR" sz="1400" b="1" dirty="0" smtClean="0">
                          <a:solidFill>
                            <a:srgbClr val="C00000"/>
                          </a:solidFill>
                          <a:latin typeface="Calibri" panose="020F0502020204030204" pitchFamily="34" charset="0"/>
                          <a:cs typeface="Calibri" panose="020F0502020204030204" pitchFamily="34" charset="0"/>
                        </a:rPr>
                        <a:t> MBH</a:t>
                      </a:r>
                    </a:p>
                    <a:p>
                      <a:pPr algn="ctr"/>
                      <a:endParaRPr lang="en-US" sz="1400" b="1" dirty="0">
                        <a:solidFill>
                          <a:schemeClr val="tx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63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400" b="1" dirty="0" smtClean="0">
                          <a:solidFill>
                            <a:schemeClr val="tx1"/>
                          </a:solidFill>
                          <a:latin typeface="Calibri" panose="020F0502020204030204" pitchFamily="34" charset="0"/>
                          <a:cs typeface="Calibri" panose="020F0502020204030204" pitchFamily="34" charset="0"/>
                        </a:rPr>
                        <a:t>Fancoil low, mid, high</a:t>
                      </a:r>
                    </a:p>
                    <a:p>
                      <a:pPr algn="ctr"/>
                      <a:r>
                        <a:rPr lang="pt-BR" sz="1400" b="1" dirty="0" smtClean="0">
                          <a:solidFill>
                            <a:srgbClr val="C00000"/>
                          </a:solidFill>
                          <a:latin typeface="Calibri" panose="020F0502020204030204" pitchFamily="34" charset="0"/>
                          <a:cs typeface="Calibri" panose="020F0502020204030204" pitchFamily="34" charset="0"/>
                        </a:rPr>
                        <a:t>5,8 ~</a:t>
                      </a:r>
                      <a:r>
                        <a:rPr lang="pt-BR" sz="1400" b="1" baseline="0" dirty="0" smtClean="0">
                          <a:solidFill>
                            <a:srgbClr val="C00000"/>
                          </a:solidFill>
                          <a:latin typeface="Calibri" panose="020F0502020204030204" pitchFamily="34" charset="0"/>
                          <a:cs typeface="Calibri" panose="020F0502020204030204" pitchFamily="34" charset="0"/>
                        </a:rPr>
                        <a:t> 76,4 MBH</a:t>
                      </a:r>
                      <a:endParaRPr lang="en-US" sz="1400" b="1" dirty="0">
                        <a:solidFill>
                          <a:srgbClr val="C00000"/>
                        </a:solidFill>
                        <a:latin typeface="Calibri" panose="020F0502020204030204" pitchFamily="34" charset="0"/>
                        <a:cs typeface="Calibri" panose="020F050202020403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dirty="0" smtClean="0">
                          <a:solidFill>
                            <a:schemeClr val="tx1"/>
                          </a:solidFill>
                          <a:latin typeface="Calibri" panose="020F0502020204030204" pitchFamily="34" charset="0"/>
                          <a:cs typeface="Calibri" panose="020F0502020204030204" pitchFamily="34" charset="0"/>
                        </a:rPr>
                        <a:t>4-Way Cassete</a:t>
                      </a:r>
                      <a:r>
                        <a:rPr lang="pt-BR" sz="1400" b="1" baseline="0" dirty="0" smtClean="0">
                          <a:solidFill>
                            <a:schemeClr val="tx1"/>
                          </a:solidFill>
                          <a:latin typeface="Calibri" panose="020F0502020204030204" pitchFamily="34" charset="0"/>
                          <a:cs typeface="Calibri" panose="020F0502020204030204" pitchFamily="34" charset="0"/>
                        </a:rPr>
                        <a:t> standard and compact</a:t>
                      </a:r>
                    </a:p>
                    <a:p>
                      <a:pPr algn="ctr"/>
                      <a:r>
                        <a:rPr lang="pt-BR" sz="1400" b="1" baseline="0" dirty="0" smtClean="0">
                          <a:solidFill>
                            <a:srgbClr val="C00000"/>
                          </a:solidFill>
                          <a:latin typeface="Calibri" panose="020F0502020204030204" pitchFamily="34" charset="0"/>
                          <a:cs typeface="Calibri" panose="020F0502020204030204" pitchFamily="34" charset="0"/>
                        </a:rPr>
                        <a:t>5,8 ~48 MBH</a:t>
                      </a:r>
                      <a:endParaRPr lang="en-US" sz="1400" b="1" dirty="0">
                        <a:solidFill>
                          <a:srgbClr val="C00000"/>
                        </a:solidFill>
                        <a:latin typeface="Calibri" panose="020F0502020204030204" pitchFamily="34" charset="0"/>
                        <a:cs typeface="Calibri" panose="020F0502020204030204" pitchFamily="34" charset="0"/>
                      </a:endParaRPr>
                    </a:p>
                  </a:txBody>
                  <a:tcPr>
                    <a:lnL w="6350" cap="flat" cmpd="sng" algn="ctr">
                      <a:solidFill>
                        <a:schemeClr val="bg1">
                          <a:lumMod val="65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487407289"/>
                  </a:ext>
                </a:extLst>
              </a:tr>
              <a:tr h="1604498">
                <a:tc>
                  <a:txBody>
                    <a:bodyPr/>
                    <a:lstStyle/>
                    <a:p>
                      <a:pPr algn="ctr"/>
                      <a:r>
                        <a:rPr lang="pt-BR" sz="1400" b="1" dirty="0" smtClean="0">
                          <a:solidFill>
                            <a:schemeClr val="tx1"/>
                          </a:solidFill>
                          <a:latin typeface="Calibri" panose="020F0502020204030204" pitchFamily="34" charset="0"/>
                          <a:cs typeface="Calibri" panose="020F0502020204030204" pitchFamily="34" charset="0"/>
                        </a:rPr>
                        <a:t>1-Way cassette</a:t>
                      </a:r>
                    </a:p>
                    <a:p>
                      <a:pPr algn="ctr"/>
                      <a:r>
                        <a:rPr lang="pt-BR" sz="1400" b="1" dirty="0" smtClean="0">
                          <a:solidFill>
                            <a:srgbClr val="C00000"/>
                          </a:solidFill>
                          <a:latin typeface="Calibri" panose="020F0502020204030204" pitchFamily="34" charset="0"/>
                          <a:cs typeface="Calibri" panose="020F0502020204030204" pitchFamily="34" charset="0"/>
                        </a:rPr>
                        <a:t>7,5 ~ 15,4 MBH</a:t>
                      </a:r>
                      <a:endParaRPr lang="en-US" sz="1400" b="1" dirty="0">
                        <a:solidFill>
                          <a:srgbClr val="C00000"/>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400" b="1" dirty="0" smtClean="0">
                          <a:solidFill>
                            <a:schemeClr val="tx1"/>
                          </a:solidFill>
                          <a:latin typeface="Calibri" panose="020F0502020204030204" pitchFamily="34" charset="0"/>
                          <a:cs typeface="Calibri" panose="020F0502020204030204" pitchFamily="34" charset="0"/>
                        </a:rPr>
                        <a:t>2-way cassette</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dirty="0" smtClean="0">
                          <a:solidFill>
                            <a:srgbClr val="C00000"/>
                          </a:solidFill>
                          <a:latin typeface="Calibri" panose="020F0502020204030204" pitchFamily="34" charset="0"/>
                          <a:cs typeface="Calibri" panose="020F0502020204030204" pitchFamily="34" charset="0"/>
                        </a:rPr>
                        <a:t>7,5 ~ </a:t>
                      </a:r>
                      <a:r>
                        <a:rPr lang="pt-BR" sz="1400" b="1" u="sng" dirty="0" smtClean="0">
                          <a:solidFill>
                            <a:srgbClr val="C00000"/>
                          </a:solidFill>
                          <a:latin typeface="Calibri" panose="020F0502020204030204" pitchFamily="34" charset="0"/>
                          <a:cs typeface="Calibri" panose="020F0502020204030204" pitchFamily="34" charset="0"/>
                        </a:rPr>
                        <a:t>48</a:t>
                      </a:r>
                      <a:r>
                        <a:rPr lang="pt-BR" sz="1400" b="1" dirty="0" smtClean="0">
                          <a:solidFill>
                            <a:srgbClr val="C00000"/>
                          </a:solidFill>
                          <a:latin typeface="Calibri" panose="020F0502020204030204" pitchFamily="34" charset="0"/>
                          <a:cs typeface="Calibri" panose="020F0502020204030204" pitchFamily="34" charset="0"/>
                        </a:rPr>
                        <a:t> MBH</a:t>
                      </a:r>
                    </a:p>
                    <a:p>
                      <a:pPr algn="ctr"/>
                      <a:endParaRPr lang="en-US" sz="1400" b="1" dirty="0">
                        <a:solidFill>
                          <a:schemeClr val="tx1"/>
                        </a:solidFill>
                        <a:latin typeface="Calibri" panose="020F0502020204030204" pitchFamily="34" charset="0"/>
                        <a:cs typeface="Calibri" panose="020F0502020204030204" pitchFamily="34" charset="0"/>
                      </a:endParaRPr>
                    </a:p>
                  </a:txBody>
                  <a:tcP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400" b="1" dirty="0" smtClean="0">
                          <a:solidFill>
                            <a:schemeClr val="tx1"/>
                          </a:solidFill>
                          <a:latin typeface="Calibri" panose="020F0502020204030204" pitchFamily="34" charset="0"/>
                          <a:cs typeface="Calibri" panose="020F0502020204030204" pitchFamily="34" charset="0"/>
                        </a:rPr>
                        <a:t>Ceiling</a:t>
                      </a:r>
                    </a:p>
                    <a:p>
                      <a:pPr algn="ctr"/>
                      <a:r>
                        <a:rPr lang="pt-BR" sz="1400" b="1" dirty="0" smtClean="0">
                          <a:solidFill>
                            <a:srgbClr val="C00000"/>
                          </a:solidFill>
                          <a:latin typeface="Calibri" panose="020F0502020204030204" pitchFamily="34" charset="0"/>
                          <a:cs typeface="Calibri" panose="020F0502020204030204" pitchFamily="34" charset="0"/>
                        </a:rPr>
                        <a:t>15,4 ~48 MBH</a:t>
                      </a:r>
                      <a:endParaRPr lang="en-US" sz="1400" b="1" dirty="0">
                        <a:solidFill>
                          <a:srgbClr val="C00000"/>
                        </a:solidFill>
                        <a:latin typeface="Calibri" panose="020F0502020204030204" pitchFamily="34" charset="0"/>
                        <a:cs typeface="Calibri" panose="020F0502020204030204" pitchFamily="34" charset="0"/>
                      </a:endParaRPr>
                    </a:p>
                  </a:txBody>
                  <a:tcPr>
                    <a:lnL w="6350" cap="flat" cmpd="sng" algn="ctr">
                      <a:solidFill>
                        <a:schemeClr val="bg1">
                          <a:lumMod val="65000"/>
                        </a:schemeClr>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ysDash"/>
                      <a:round/>
                      <a:headEnd type="none" w="med" len="med"/>
                      <a:tailEnd type="none" w="med" len="med"/>
                    </a:lnT>
                    <a:lnB w="63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12007439"/>
                  </a:ext>
                </a:extLst>
              </a:tr>
            </a:tbl>
          </a:graphicData>
        </a:graphic>
      </p:graphicFrame>
      <p:graphicFrame>
        <p:nvGraphicFramePr>
          <p:cNvPr id="7" name="Tabela 39"/>
          <p:cNvGraphicFramePr>
            <a:graphicFrameLocks noGrp="1"/>
          </p:cNvGraphicFramePr>
          <p:nvPr>
            <p:extLst>
              <p:ext uri="{D42A27DB-BD31-4B8C-83A1-F6EECF244321}">
                <p14:modId xmlns:p14="http://schemas.microsoft.com/office/powerpoint/2010/main" val="3293118363"/>
              </p:ext>
            </p:extLst>
          </p:nvPr>
        </p:nvGraphicFramePr>
        <p:xfrm>
          <a:off x="308836" y="4819809"/>
          <a:ext cx="11565460" cy="1604498"/>
        </p:xfrm>
        <a:graphic>
          <a:graphicData uri="http://schemas.openxmlformats.org/drawingml/2006/table">
            <a:tbl>
              <a:tblPr firstRow="1" bandRow="1">
                <a:tableStyleId>{5C22544A-7EE6-4342-B048-85BDC9FD1C3A}</a:tableStyleId>
              </a:tblPr>
              <a:tblGrid>
                <a:gridCol w="2891365">
                  <a:extLst>
                    <a:ext uri="{9D8B030D-6E8A-4147-A177-3AD203B41FA5}">
                      <a16:colId xmlns="" xmlns:a16="http://schemas.microsoft.com/office/drawing/2014/main" val="3596771619"/>
                    </a:ext>
                  </a:extLst>
                </a:gridCol>
                <a:gridCol w="2891365">
                  <a:extLst>
                    <a:ext uri="{9D8B030D-6E8A-4147-A177-3AD203B41FA5}">
                      <a16:colId xmlns="" xmlns:a16="http://schemas.microsoft.com/office/drawing/2014/main" val="658847969"/>
                    </a:ext>
                  </a:extLst>
                </a:gridCol>
                <a:gridCol w="2891365">
                  <a:extLst>
                    <a:ext uri="{9D8B030D-6E8A-4147-A177-3AD203B41FA5}">
                      <a16:colId xmlns="" xmlns:a16="http://schemas.microsoft.com/office/drawing/2014/main" val="1507167246"/>
                    </a:ext>
                  </a:extLst>
                </a:gridCol>
                <a:gridCol w="2891365">
                  <a:extLst>
                    <a:ext uri="{9D8B030D-6E8A-4147-A177-3AD203B41FA5}">
                      <a16:colId xmlns="" xmlns:a16="http://schemas.microsoft.com/office/drawing/2014/main" val="2603980444"/>
                    </a:ext>
                  </a:extLst>
                </a:gridCol>
              </a:tblGrid>
              <a:tr h="1604498">
                <a:tc>
                  <a:txBody>
                    <a:bodyPr/>
                    <a:lstStyle/>
                    <a:p>
                      <a:pPr algn="ctr"/>
                      <a:r>
                        <a:rPr lang="pt-BR" sz="1400" b="1" dirty="0" smtClean="0">
                          <a:solidFill>
                            <a:schemeClr val="tx1"/>
                          </a:solidFill>
                          <a:latin typeface="Calibri" panose="020F0502020204030204" pitchFamily="34" charset="0"/>
                          <a:cs typeface="Calibri" panose="020F0502020204030204" pitchFamily="34" charset="0"/>
                        </a:rPr>
                        <a:t>Console</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dirty="0" smtClean="0">
                          <a:solidFill>
                            <a:srgbClr val="C00000"/>
                          </a:solidFill>
                          <a:latin typeface="Calibri" panose="020F0502020204030204" pitchFamily="34" charset="0"/>
                          <a:cs typeface="Calibri" panose="020F0502020204030204" pitchFamily="34" charset="0"/>
                        </a:rPr>
                        <a:t>7,5 ~ 24 MBH</a:t>
                      </a:r>
                    </a:p>
                    <a:p>
                      <a:pPr algn="ctr"/>
                      <a:endParaRPr lang="en-US" sz="1400" b="1" dirty="0">
                        <a:solidFill>
                          <a:schemeClr val="tx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9525"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350" b="1" dirty="0" smtClean="0">
                          <a:solidFill>
                            <a:schemeClr val="tx1"/>
                          </a:solidFill>
                          <a:latin typeface="Calibri" panose="020F0502020204030204" pitchFamily="34" charset="0"/>
                          <a:cs typeface="Calibri" panose="020F0502020204030204" pitchFamily="34" charset="0"/>
                        </a:rPr>
                        <a:t>AHU or LEV kit</a:t>
                      </a:r>
                    </a:p>
                    <a:p>
                      <a:pPr algn="ctr"/>
                      <a:r>
                        <a:rPr lang="pt-BR" sz="1400" b="1" kern="1200" dirty="0" smtClean="0">
                          <a:solidFill>
                            <a:srgbClr val="C00000"/>
                          </a:solidFill>
                          <a:latin typeface="Calibri" panose="020F0502020204030204" pitchFamily="34" charset="0"/>
                          <a:ea typeface="+mn-ea"/>
                          <a:cs typeface="Calibri" panose="020F0502020204030204" pitchFamily="34" charset="0"/>
                        </a:rPr>
                        <a:t>AHU: 12 ~ 54 MBH</a:t>
                      </a:r>
                    </a:p>
                    <a:p>
                      <a:pPr algn="ctr"/>
                      <a:r>
                        <a:rPr lang="pt-BR" sz="1400" b="1" dirty="0" smtClean="0">
                          <a:solidFill>
                            <a:srgbClr val="C00000"/>
                          </a:solidFill>
                          <a:latin typeface="Calibri" panose="020F0502020204030204" pitchFamily="34" charset="0"/>
                          <a:cs typeface="Calibri" panose="020F0502020204030204" pitchFamily="34" charset="0"/>
                        </a:rPr>
                        <a:t>LEV kit: 4,8 ~ 240</a:t>
                      </a:r>
                      <a:r>
                        <a:rPr lang="pt-BR" sz="1400" b="1" baseline="0" dirty="0" smtClean="0">
                          <a:solidFill>
                            <a:srgbClr val="C00000"/>
                          </a:solidFill>
                          <a:latin typeface="Calibri" panose="020F0502020204030204" pitchFamily="34" charset="0"/>
                          <a:cs typeface="Calibri" panose="020F0502020204030204" pitchFamily="34" charset="0"/>
                        </a:rPr>
                        <a:t> MBH</a:t>
                      </a:r>
                      <a:endParaRPr lang="pt-BR" sz="1400" b="1" dirty="0" smtClean="0">
                        <a:solidFill>
                          <a:schemeClr val="tx1"/>
                        </a:solidFill>
                        <a:latin typeface="Calibri" panose="020F0502020204030204" pitchFamily="34" charset="0"/>
                        <a:cs typeface="Calibri" panose="020F0502020204030204" pitchFamily="34" charset="0"/>
                      </a:endParaRPr>
                    </a:p>
                    <a:p>
                      <a:pPr algn="ctr"/>
                      <a:endParaRPr lang="pt-BR" sz="1400" b="1" dirty="0" smtClean="0">
                        <a:solidFill>
                          <a:schemeClr val="tx1"/>
                        </a:solidFill>
                        <a:latin typeface="Calibri" panose="020F0502020204030204" pitchFamily="34" charset="0"/>
                        <a:cs typeface="Calibri" panose="020F0502020204030204" pitchFamily="34" charset="0"/>
                      </a:endParaRPr>
                    </a:p>
                    <a:p>
                      <a:pPr algn="ctr"/>
                      <a:endParaRPr lang="en-US" sz="1400" b="1" dirty="0">
                        <a:solidFill>
                          <a:schemeClr val="tx1"/>
                        </a:solidFill>
                        <a:latin typeface="Calibri" panose="020F0502020204030204" pitchFamily="34" charset="0"/>
                        <a:cs typeface="Calibri" panose="020F0502020204030204" pitchFamily="34" charset="0"/>
                      </a:endParaRPr>
                    </a:p>
                  </a:txBody>
                  <a:tcPr>
                    <a:lnL w="9525" cap="flat" cmpd="sng" algn="ctr">
                      <a:solidFill>
                        <a:schemeClr val="bg1">
                          <a:lumMod val="65000"/>
                        </a:schemeClr>
                      </a:solidFill>
                      <a:prstDash val="sysDash"/>
                      <a:round/>
                      <a:headEnd type="none" w="med" len="med"/>
                      <a:tailEnd type="none" w="med" len="med"/>
                    </a:lnL>
                    <a:lnR w="9525"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ES" sz="1400" b="1" i="0" u="none" strike="noStrike" kern="1200" baseline="0" dirty="0" err="1" smtClean="0">
                          <a:solidFill>
                            <a:schemeClr val="dk1"/>
                          </a:solidFill>
                          <a:latin typeface="Calibri" panose="020F0502020204030204" pitchFamily="34" charset="0"/>
                          <a:ea typeface="+mn-ea"/>
                          <a:cs typeface="Calibri" panose="020F0502020204030204" pitchFamily="34" charset="0"/>
                        </a:rPr>
                        <a:t>Hydronic</a:t>
                      </a:r>
                      <a:r>
                        <a:rPr lang="es-ES" sz="1400" b="1" i="0" u="none" strike="noStrike" kern="1200" baseline="0" dirty="0" smtClean="0">
                          <a:solidFill>
                            <a:schemeClr val="dk1"/>
                          </a:solidFill>
                          <a:latin typeface="Calibri" panose="020F0502020204030204" pitchFamily="34" charset="0"/>
                          <a:ea typeface="+mn-ea"/>
                          <a:cs typeface="Calibri" panose="020F0502020204030204" pitchFamily="34" charset="0"/>
                        </a:rPr>
                        <a:t> </a:t>
                      </a:r>
                      <a:r>
                        <a:rPr lang="es-ES" sz="1400" b="1" i="0" u="none" strike="noStrike" kern="1200" baseline="0" dirty="0" err="1" smtClean="0">
                          <a:solidFill>
                            <a:schemeClr val="dk1"/>
                          </a:solidFill>
                          <a:latin typeface="Calibri" panose="020F0502020204030204" pitchFamily="34" charset="0"/>
                          <a:ea typeface="+mn-ea"/>
                          <a:cs typeface="Calibri" panose="020F0502020204030204" pitchFamily="34" charset="0"/>
                        </a:rPr>
                        <a:t>heat</a:t>
                      </a:r>
                      <a:r>
                        <a:rPr lang="es-ES" sz="1400" b="1" i="0" u="none" strike="noStrike" kern="1200" baseline="0" dirty="0" smtClean="0">
                          <a:solidFill>
                            <a:schemeClr val="dk1"/>
                          </a:solidFill>
                          <a:latin typeface="Calibri" panose="020F0502020204030204" pitchFamily="34" charset="0"/>
                          <a:ea typeface="+mn-ea"/>
                          <a:cs typeface="Calibri" panose="020F0502020204030204" pitchFamily="34" charset="0"/>
                        </a:rPr>
                        <a:t> </a:t>
                      </a:r>
                      <a:r>
                        <a:rPr lang="es-ES" sz="1400" b="1" i="0" u="none" strike="noStrike" kern="1200" baseline="0" dirty="0" err="1" smtClean="0">
                          <a:solidFill>
                            <a:schemeClr val="dk1"/>
                          </a:solidFill>
                          <a:latin typeface="Calibri" panose="020F0502020204030204" pitchFamily="34" charset="0"/>
                          <a:ea typeface="+mn-ea"/>
                          <a:cs typeface="Calibri" panose="020F0502020204030204" pitchFamily="34" charset="0"/>
                        </a:rPr>
                        <a:t>exchanger</a:t>
                      </a:r>
                      <a:endParaRPr lang="es-ES" sz="1400" b="1" i="0" u="none" strike="noStrike" kern="1200" baseline="0" dirty="0" smtClean="0">
                        <a:solidFill>
                          <a:schemeClr val="dk1"/>
                        </a:solidFill>
                        <a:latin typeface="Calibri" panose="020F0502020204030204" pitchFamily="34" charset="0"/>
                        <a:ea typeface="+mn-ea"/>
                        <a:cs typeface="Calibri" panose="020F0502020204030204"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s-ES" sz="1400" b="1" i="0" u="none" strike="noStrike" kern="1200" baseline="0" dirty="0" smtClean="0">
                          <a:solidFill>
                            <a:srgbClr val="C00000"/>
                          </a:solidFill>
                          <a:latin typeface="Calibri" panose="020F0502020204030204" pitchFamily="34" charset="0"/>
                          <a:ea typeface="+mn-ea"/>
                          <a:cs typeface="Calibri" panose="020F0502020204030204" pitchFamily="34" charset="0"/>
                        </a:rPr>
                        <a:t>R2 Series, </a:t>
                      </a:r>
                      <a:r>
                        <a:rPr lang="pt-BR" sz="1400" b="1" kern="1200" dirty="0" smtClean="0">
                          <a:solidFill>
                            <a:srgbClr val="C00000"/>
                          </a:solidFill>
                          <a:latin typeface="Calibri" panose="020F0502020204030204" pitchFamily="34" charset="0"/>
                          <a:ea typeface="+mn-ea"/>
                          <a:cs typeface="Calibri" panose="020F0502020204030204" pitchFamily="34" charset="0"/>
                        </a:rPr>
                        <a:t>36 ~ 72 MBH</a:t>
                      </a:r>
                    </a:p>
                    <a:p>
                      <a:pPr marL="0" marR="0" lvl="0" indent="0" algn="ctr" defTabSz="685800" rtl="0" eaLnBrk="1" fontAlgn="auto" latinLnBrk="0" hangingPunct="1">
                        <a:lnSpc>
                          <a:spcPct val="100000"/>
                        </a:lnSpc>
                        <a:spcBef>
                          <a:spcPts val="0"/>
                        </a:spcBef>
                        <a:spcAft>
                          <a:spcPts val="0"/>
                        </a:spcAft>
                        <a:buClrTx/>
                        <a:buSzTx/>
                        <a:buFontTx/>
                        <a:buNone/>
                        <a:tabLst/>
                        <a:defRPr/>
                      </a:pPr>
                      <a:endParaRPr lang="es-ES" sz="1400" b="1" i="0" u="none" strike="noStrike" kern="1200" baseline="0" dirty="0" smtClean="0">
                        <a:solidFill>
                          <a:schemeClr val="dk1"/>
                        </a:solidFill>
                        <a:latin typeface="Calibri" panose="020F0502020204030204" pitchFamily="34" charset="0"/>
                        <a:ea typeface="+mn-ea"/>
                        <a:cs typeface="Calibri" panose="020F0502020204030204" pitchFamily="34" charset="0"/>
                      </a:endParaRPr>
                    </a:p>
                  </a:txBody>
                  <a:tcPr>
                    <a:lnL w="9525" cap="flat" cmpd="sng" algn="ctr">
                      <a:solidFill>
                        <a:schemeClr val="bg1">
                          <a:lumMod val="65000"/>
                        </a:schemeClr>
                      </a:solidFill>
                      <a:prstDash val="sysDash"/>
                      <a:round/>
                      <a:headEnd type="none" w="med" len="med"/>
                      <a:tailEnd type="none" w="med" len="med"/>
                    </a:lnL>
                    <a:lnR w="9525" cap="flat" cmpd="sng" algn="ctr">
                      <a:solidFill>
                        <a:schemeClr val="bg1">
                          <a:lumMod val="65000"/>
                        </a:schemeClr>
                      </a:solidFill>
                      <a:prstDash val="sysDash"/>
                      <a:round/>
                      <a:headEnd type="none" w="med" len="med"/>
                      <a:tailEnd type="none" w="med" len="med"/>
                    </a:lnR>
                    <a:lnT w="63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defTabSz="685800" eaLnBrk="1" fontAlgn="auto" hangingPunct="1">
                        <a:spcBef>
                          <a:spcPts val="0"/>
                        </a:spcBef>
                        <a:spcAft>
                          <a:spcPts val="0"/>
                        </a:spcAft>
                        <a:defRPr/>
                      </a:pPr>
                      <a:r>
                        <a:rPr lang="es-ES" sz="1400" dirty="0" err="1" smtClean="0">
                          <a:solidFill>
                            <a:schemeClr val="dk1"/>
                          </a:solidFill>
                          <a:latin typeface="Calibri" panose="020F0502020204030204" pitchFamily="34" charset="0"/>
                          <a:cs typeface="Calibri" panose="020F0502020204030204" pitchFamily="34" charset="0"/>
                        </a:rPr>
                        <a:t>Energy</a:t>
                      </a:r>
                      <a:r>
                        <a:rPr lang="es-ES" sz="1400" baseline="0" dirty="0" smtClean="0">
                          <a:solidFill>
                            <a:schemeClr val="dk1"/>
                          </a:solidFill>
                          <a:latin typeface="Calibri" panose="020F0502020204030204" pitchFamily="34" charset="0"/>
                          <a:cs typeface="Calibri" panose="020F0502020204030204" pitchFamily="34" charset="0"/>
                        </a:rPr>
                        <a:t> </a:t>
                      </a:r>
                      <a:r>
                        <a:rPr lang="es-ES" sz="1400" baseline="0" dirty="0" err="1" smtClean="0">
                          <a:solidFill>
                            <a:schemeClr val="dk1"/>
                          </a:solidFill>
                          <a:latin typeface="Calibri" panose="020F0502020204030204" pitchFamily="34" charset="0"/>
                          <a:cs typeface="Calibri" panose="020F0502020204030204" pitchFamily="34" charset="0"/>
                        </a:rPr>
                        <a:t>recovery</a:t>
                      </a:r>
                      <a:r>
                        <a:rPr lang="es-ES" sz="1400" baseline="0" dirty="0" smtClean="0">
                          <a:solidFill>
                            <a:schemeClr val="dk1"/>
                          </a:solidFill>
                          <a:latin typeface="Calibri" panose="020F0502020204030204" pitchFamily="34" charset="0"/>
                          <a:cs typeface="Calibri" panose="020F0502020204030204" pitchFamily="34" charset="0"/>
                        </a:rPr>
                        <a:t> </a:t>
                      </a:r>
                      <a:r>
                        <a:rPr lang="es-ES" sz="1400" baseline="0" dirty="0" err="1" smtClean="0">
                          <a:solidFill>
                            <a:schemeClr val="dk1"/>
                          </a:solidFill>
                          <a:latin typeface="Calibri" panose="020F0502020204030204" pitchFamily="34" charset="0"/>
                          <a:cs typeface="Calibri" panose="020F0502020204030204" pitchFamily="34" charset="0"/>
                        </a:rPr>
                        <a:t>ventilator</a:t>
                      </a:r>
                      <a:endParaRPr lang="es-ES" sz="1400" dirty="0" smtClean="0">
                        <a:solidFill>
                          <a:schemeClr val="dk1"/>
                        </a:solidFill>
                        <a:latin typeface="Calibri" panose="020F0502020204030204" pitchFamily="34" charset="0"/>
                        <a:cs typeface="Calibri" panose="020F0502020204030204" pitchFamily="34" charset="0"/>
                      </a:endParaRPr>
                    </a:p>
                    <a:p>
                      <a:pPr lvl="0" algn="ctr" defTabSz="685800" eaLnBrk="1" fontAlgn="auto" hangingPunct="1">
                        <a:spcBef>
                          <a:spcPts val="0"/>
                        </a:spcBef>
                        <a:spcAft>
                          <a:spcPts val="0"/>
                        </a:spcAft>
                        <a:defRPr/>
                      </a:pPr>
                      <a:r>
                        <a:rPr lang="es-ES" sz="1400" dirty="0" err="1" smtClean="0">
                          <a:solidFill>
                            <a:schemeClr val="dk1"/>
                          </a:solidFill>
                          <a:latin typeface="Calibri" panose="020F0502020204030204" pitchFamily="34" charset="0"/>
                          <a:cs typeface="Calibri" panose="020F0502020204030204" pitchFamily="34" charset="0"/>
                        </a:rPr>
                        <a:t>Lossnay</a:t>
                      </a:r>
                      <a:r>
                        <a:rPr lang="es-ES" sz="1400" dirty="0" smtClean="0">
                          <a:solidFill>
                            <a:schemeClr val="dk1"/>
                          </a:solidFill>
                          <a:latin typeface="Calibri" panose="020F0502020204030204" pitchFamily="34" charset="0"/>
                          <a:cs typeface="Calibri" panose="020F0502020204030204" pitchFamily="34" charset="0"/>
                        </a:rPr>
                        <a:t> </a:t>
                      </a:r>
                    </a:p>
                    <a:p>
                      <a:pPr lvl="0" algn="ctr" defTabSz="685800" eaLnBrk="1" fontAlgn="auto" hangingPunct="1">
                        <a:spcBef>
                          <a:spcPts val="0"/>
                        </a:spcBef>
                        <a:spcAft>
                          <a:spcPts val="0"/>
                        </a:spcAft>
                        <a:defRPr/>
                      </a:pPr>
                      <a:r>
                        <a:rPr lang="es-ES" sz="1400" dirty="0" smtClean="0">
                          <a:solidFill>
                            <a:srgbClr val="C00000"/>
                          </a:solidFill>
                          <a:latin typeface="Calibri" panose="020F0502020204030204" pitchFamily="34" charset="0"/>
                          <a:cs typeface="Calibri" panose="020F0502020204030204" pitchFamily="34" charset="0"/>
                        </a:rPr>
                        <a:t>500 ~ 2000 m</a:t>
                      </a:r>
                      <a:r>
                        <a:rPr lang="es-ES" sz="1400" baseline="30000" dirty="0" smtClean="0">
                          <a:solidFill>
                            <a:srgbClr val="C00000"/>
                          </a:solidFill>
                          <a:latin typeface="Calibri" panose="020F0502020204030204" pitchFamily="34" charset="0"/>
                          <a:cs typeface="Calibri" panose="020F0502020204030204" pitchFamily="34" charset="0"/>
                        </a:rPr>
                        <a:t>3</a:t>
                      </a:r>
                      <a:r>
                        <a:rPr lang="es-ES" sz="1400" dirty="0" smtClean="0">
                          <a:solidFill>
                            <a:srgbClr val="C00000"/>
                          </a:solidFill>
                          <a:latin typeface="Calibri" panose="020F0502020204030204" pitchFamily="34" charset="0"/>
                          <a:cs typeface="Calibri" panose="020F0502020204030204" pitchFamily="34" charset="0"/>
                        </a:rPr>
                        <a:t>/h</a:t>
                      </a:r>
                      <a:endParaRPr lang="es-ES" sz="1400" b="0" dirty="0" smtClean="0">
                        <a:solidFill>
                          <a:srgbClr val="C00000"/>
                        </a:solidFill>
                        <a:latin typeface="Calibri" panose="020F0502020204030204" pitchFamily="34" charset="0"/>
                        <a:cs typeface="Calibri" panose="020F0502020204030204"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lang="es-ES" sz="1400" b="1" i="0" u="none" strike="noStrike" kern="1200" baseline="0" dirty="0" smtClean="0">
                        <a:solidFill>
                          <a:schemeClr val="dk1"/>
                        </a:solidFill>
                        <a:latin typeface="Calibri" panose="020F0502020204030204" pitchFamily="34" charset="0"/>
                        <a:ea typeface="+mn-ea"/>
                        <a:cs typeface="Calibri" panose="020F0502020204030204" pitchFamily="34" charset="0"/>
                      </a:endParaRPr>
                    </a:p>
                  </a:txBody>
                  <a:tcPr>
                    <a:lnL w="9525" cap="flat" cmpd="sng" algn="ctr">
                      <a:solidFill>
                        <a:schemeClr val="bg1">
                          <a:lumMod val="65000"/>
                        </a:schemeClr>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05201667"/>
                  </a:ext>
                </a:extLst>
              </a:tr>
            </a:tbl>
          </a:graphicData>
        </a:graphic>
      </p:graphicFrame>
      <p:pic>
        <p:nvPicPr>
          <p:cNvPr id="8" name="Picture 15"/>
          <p:cNvPicPr>
            <a:picLocks noChangeAspect="1"/>
          </p:cNvPicPr>
          <p:nvPr/>
        </p:nvPicPr>
        <p:blipFill rotWithShape="1">
          <a:blip r:embed="rId3">
            <a:grayscl/>
          </a:blip>
          <a:srcRect t="10672" b="39655"/>
          <a:stretch/>
        </p:blipFill>
        <p:spPr>
          <a:xfrm>
            <a:off x="1317606" y="2247899"/>
            <a:ext cx="1754054" cy="557119"/>
          </a:xfrm>
          <a:prstGeom prst="rect">
            <a:avLst/>
          </a:prstGeom>
        </p:spPr>
      </p:pic>
      <p:pic>
        <p:nvPicPr>
          <p:cNvPr id="9" name="Picture 17"/>
          <p:cNvPicPr>
            <a:picLocks noChangeAspect="1"/>
          </p:cNvPicPr>
          <p:nvPr/>
        </p:nvPicPr>
        <p:blipFill rotWithShape="1">
          <a:blip r:embed="rId4">
            <a:grayscl/>
          </a:blip>
          <a:srcRect b="31454"/>
          <a:stretch/>
        </p:blipFill>
        <p:spPr>
          <a:xfrm>
            <a:off x="1495204" y="3713943"/>
            <a:ext cx="1467334" cy="930652"/>
          </a:xfrm>
          <a:prstGeom prst="rect">
            <a:avLst/>
          </a:prstGeom>
        </p:spPr>
      </p:pic>
      <p:pic>
        <p:nvPicPr>
          <p:cNvPr id="10" name="Picture 18"/>
          <p:cNvPicPr>
            <a:picLocks noChangeAspect="1"/>
          </p:cNvPicPr>
          <p:nvPr/>
        </p:nvPicPr>
        <p:blipFill rotWithShape="1">
          <a:blip r:embed="rId5">
            <a:clrChange>
              <a:clrFrom>
                <a:srgbClr val="FAFAFA"/>
              </a:clrFrom>
              <a:clrTo>
                <a:srgbClr val="FAFAFA">
                  <a:alpha val="0"/>
                </a:srgbClr>
              </a:clrTo>
            </a:clrChange>
          </a:blip>
          <a:srcRect b="30347"/>
          <a:stretch/>
        </p:blipFill>
        <p:spPr>
          <a:xfrm>
            <a:off x="6810195" y="5366879"/>
            <a:ext cx="1385607" cy="1082428"/>
          </a:xfrm>
          <a:prstGeom prst="rect">
            <a:avLst/>
          </a:prstGeom>
        </p:spPr>
      </p:pic>
      <p:pic>
        <p:nvPicPr>
          <p:cNvPr id="11" name="Picture 19"/>
          <p:cNvPicPr>
            <a:picLocks noChangeAspect="1"/>
          </p:cNvPicPr>
          <p:nvPr/>
        </p:nvPicPr>
        <p:blipFill rotWithShape="1">
          <a:blip r:embed="rId6">
            <a:clrChange>
              <a:clrFrom>
                <a:srgbClr val="FFFFFF"/>
              </a:clrFrom>
              <a:clrTo>
                <a:srgbClr val="FFFFFF">
                  <a:alpha val="0"/>
                </a:srgbClr>
              </a:clrTo>
            </a:clrChange>
            <a:grayscl/>
          </a:blip>
          <a:srcRect b="35217"/>
          <a:stretch/>
        </p:blipFill>
        <p:spPr>
          <a:xfrm>
            <a:off x="8976153" y="3667897"/>
            <a:ext cx="1970233" cy="901781"/>
          </a:xfrm>
          <a:prstGeom prst="rect">
            <a:avLst/>
          </a:prstGeom>
        </p:spPr>
      </p:pic>
      <p:pic>
        <p:nvPicPr>
          <p:cNvPr id="12" name="Picture 20"/>
          <p:cNvPicPr>
            <a:picLocks noChangeAspect="1"/>
          </p:cNvPicPr>
          <p:nvPr/>
        </p:nvPicPr>
        <p:blipFill rotWithShape="1">
          <a:blip r:embed="rId7"/>
          <a:srcRect b="50709"/>
          <a:stretch/>
        </p:blipFill>
        <p:spPr>
          <a:xfrm>
            <a:off x="5133051" y="2168097"/>
            <a:ext cx="1994855" cy="776516"/>
          </a:xfrm>
          <a:prstGeom prst="rect">
            <a:avLst/>
          </a:prstGeom>
        </p:spPr>
      </p:pic>
      <p:pic>
        <p:nvPicPr>
          <p:cNvPr id="13" name="Picture 22"/>
          <p:cNvPicPr>
            <a:picLocks noChangeAspect="1"/>
          </p:cNvPicPr>
          <p:nvPr/>
        </p:nvPicPr>
        <p:blipFill rotWithShape="1">
          <a:blip r:embed="rId8">
            <a:clrChange>
              <a:clrFrom>
                <a:srgbClr val="FFFFFF"/>
              </a:clrFrom>
              <a:clrTo>
                <a:srgbClr val="FFFFFF">
                  <a:alpha val="0"/>
                </a:srgbClr>
              </a:clrTo>
            </a:clrChange>
            <a:grayscl/>
          </a:blip>
          <a:srcRect b="40362"/>
          <a:stretch/>
        </p:blipFill>
        <p:spPr>
          <a:xfrm>
            <a:off x="1047550" y="5337207"/>
            <a:ext cx="1433602" cy="965613"/>
          </a:xfrm>
          <a:prstGeom prst="rect">
            <a:avLst/>
          </a:prstGeom>
        </p:spPr>
      </p:pic>
      <p:pic>
        <p:nvPicPr>
          <p:cNvPr id="14" name="Picture 5"/>
          <p:cNvPicPr>
            <a:picLocks noChangeAspect="1"/>
          </p:cNvPicPr>
          <p:nvPr/>
        </p:nvPicPr>
        <p:blipFill>
          <a:blip r:embed="rId9">
            <a:clrChange>
              <a:clrFrom>
                <a:srgbClr val="FFFFFF"/>
              </a:clrFrom>
              <a:clrTo>
                <a:srgbClr val="FFFFFF">
                  <a:alpha val="0"/>
                </a:srgbClr>
              </a:clrTo>
            </a:clrChange>
            <a:grayscl/>
          </a:blip>
          <a:stretch>
            <a:fillRect/>
          </a:stretch>
        </p:blipFill>
        <p:spPr>
          <a:xfrm>
            <a:off x="5160674" y="3877419"/>
            <a:ext cx="1868824" cy="603699"/>
          </a:xfrm>
          <a:prstGeom prst="rect">
            <a:avLst/>
          </a:prstGeom>
        </p:spPr>
      </p:pic>
      <p:pic>
        <p:nvPicPr>
          <p:cNvPr id="15" name="Imagem 1"/>
          <p:cNvPicPr>
            <a:picLocks noChangeAspect="1"/>
          </p:cNvPicPr>
          <p:nvPr/>
        </p:nvPicPr>
        <p:blipFill rotWithShape="1">
          <a:blip r:embed="rId10">
            <a:clrChange>
              <a:clrFrom>
                <a:srgbClr val="FFFFFF"/>
              </a:clrFrom>
              <a:clrTo>
                <a:srgbClr val="FFFFFF">
                  <a:alpha val="0"/>
                </a:srgbClr>
              </a:clrTo>
            </a:clrChange>
          </a:blip>
          <a:srcRect t="57611"/>
          <a:stretch/>
        </p:blipFill>
        <p:spPr>
          <a:xfrm>
            <a:off x="4213270" y="5625238"/>
            <a:ext cx="913933" cy="539258"/>
          </a:xfrm>
          <a:prstGeom prst="rect">
            <a:avLst/>
          </a:prstGeom>
        </p:spPr>
      </p:pic>
      <p:pic>
        <p:nvPicPr>
          <p:cNvPr id="16" name="Picture 2" descr="Resultado de imagem para mitsubishi i-see sensor"/>
          <p:cNvPicPr>
            <a:picLocks noChangeAspect="1" noChangeArrowheads="1"/>
          </p:cNvPicPr>
          <p:nvPr/>
        </p:nvPicPr>
        <p:blipFill rotWithShape="1">
          <a:blip r:embed="rId11">
            <a:extLst>
              <a:ext uri="{28A0092B-C50C-407E-A947-70E740481C1C}">
                <a14:useLocalDpi xmlns:a14="http://schemas.microsoft.com/office/drawing/2010/main" val="0"/>
              </a:ext>
            </a:extLst>
          </a:blip>
          <a:srcRect l="2955" t="18826" r="3681" b="20833"/>
          <a:stretch/>
        </p:blipFill>
        <p:spPr bwMode="auto">
          <a:xfrm>
            <a:off x="8343489" y="2570050"/>
            <a:ext cx="719579" cy="465055"/>
          </a:xfrm>
          <a:prstGeom prst="rect">
            <a:avLst/>
          </a:prstGeom>
          <a:noFill/>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Retângulo 26"/>
          <p:cNvSpPr/>
          <p:nvPr/>
        </p:nvSpPr>
        <p:spPr>
          <a:xfrm>
            <a:off x="8195802" y="2323829"/>
            <a:ext cx="998991" cy="246221"/>
          </a:xfrm>
          <a:prstGeom prst="rect">
            <a:avLst/>
          </a:prstGeom>
        </p:spPr>
        <p:txBody>
          <a:bodyPr wrap="none">
            <a:spAutoFit/>
          </a:bodyPr>
          <a:lstStyle/>
          <a:p>
            <a:r>
              <a:rPr lang="pt-BR" sz="1000" dirty="0" smtClean="0">
                <a:latin typeface="Calibri" panose="020F0502020204030204" pitchFamily="34" charset="0"/>
                <a:cs typeface="Calibri" panose="020F0502020204030204" pitchFamily="34" charset="0"/>
              </a:rPr>
              <a:t>3D </a:t>
            </a:r>
            <a:r>
              <a:rPr lang="pt-BR" sz="1000" dirty="0" err="1" smtClean="0">
                <a:latin typeface="Calibri" panose="020F0502020204030204" pitchFamily="34" charset="0"/>
                <a:cs typeface="Calibri" panose="020F0502020204030204" pitchFamily="34" charset="0"/>
              </a:rPr>
              <a:t>I-See</a:t>
            </a:r>
            <a:r>
              <a:rPr lang="pt-BR" sz="1000" dirty="0" smtClean="0">
                <a:latin typeface="Calibri" panose="020F0502020204030204" pitchFamily="34" charset="0"/>
                <a:cs typeface="Calibri" panose="020F0502020204030204" pitchFamily="34" charset="0"/>
              </a:rPr>
              <a:t> sensor</a:t>
            </a:r>
            <a:endParaRPr lang="en-US" sz="1000" dirty="0"/>
          </a:p>
        </p:txBody>
      </p:sp>
      <p:sp>
        <p:nvSpPr>
          <p:cNvPr id="18" name="CaixaDeTexto 27"/>
          <p:cNvSpPr txBox="1"/>
          <p:nvPr/>
        </p:nvSpPr>
        <p:spPr>
          <a:xfrm>
            <a:off x="3122721" y="2313086"/>
            <a:ext cx="743661" cy="400110"/>
          </a:xfrm>
          <a:prstGeom prst="rect">
            <a:avLst/>
          </a:prstGeom>
          <a:noFill/>
        </p:spPr>
        <p:txBody>
          <a:bodyPr wrap="square" rtlCol="0">
            <a:spAutoFit/>
          </a:bodyPr>
          <a:lstStyle/>
          <a:p>
            <a:r>
              <a:rPr lang="pt-BR" sz="1000" dirty="0" smtClean="0">
                <a:solidFill>
                  <a:schemeClr val="tx1">
                    <a:lumMod val="50000"/>
                    <a:lumOff val="50000"/>
                  </a:schemeClr>
                </a:solidFill>
                <a:latin typeface="Calibri" panose="020F0502020204030204" pitchFamily="34" charset="0"/>
                <a:cs typeface="Calibri" panose="020F0502020204030204" pitchFamily="34" charset="0"/>
              </a:rPr>
              <a:t>As </a:t>
            </a:r>
            <a:r>
              <a:rPr lang="pt-BR" sz="1000" dirty="0" err="1" smtClean="0">
                <a:solidFill>
                  <a:schemeClr val="tx1">
                    <a:lumMod val="50000"/>
                    <a:lumOff val="50000"/>
                  </a:schemeClr>
                </a:solidFill>
                <a:latin typeface="Calibri" panose="020F0502020204030204" pitchFamily="34" charset="0"/>
                <a:cs typeface="Calibri" panose="020F0502020204030204" pitchFamily="34" charset="0"/>
              </a:rPr>
              <a:t>low</a:t>
            </a:r>
            <a:r>
              <a:rPr lang="pt-BR" sz="1000" dirty="0" smtClean="0">
                <a:solidFill>
                  <a:schemeClr val="tx1">
                    <a:lumMod val="50000"/>
                    <a:lumOff val="50000"/>
                  </a:schemeClr>
                </a:solidFill>
                <a:latin typeface="Calibri" panose="020F0502020204030204" pitchFamily="34" charset="0"/>
                <a:cs typeface="Calibri" panose="020F0502020204030204" pitchFamily="34" charset="0"/>
              </a:rPr>
              <a:t> as 29 dB(A)</a:t>
            </a:r>
            <a:endParaRPr lang="en-US" sz="1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9" name="CaixaDeTexto 30"/>
          <p:cNvSpPr txBox="1"/>
          <p:nvPr/>
        </p:nvSpPr>
        <p:spPr>
          <a:xfrm>
            <a:off x="11000219" y="2313086"/>
            <a:ext cx="743661" cy="400110"/>
          </a:xfrm>
          <a:prstGeom prst="rect">
            <a:avLst/>
          </a:prstGeom>
          <a:noFill/>
        </p:spPr>
        <p:txBody>
          <a:bodyPr wrap="square" rtlCol="0">
            <a:spAutoFit/>
          </a:bodyPr>
          <a:lstStyle/>
          <a:p>
            <a:r>
              <a:rPr lang="pt-BR" sz="1000" dirty="0" smtClean="0">
                <a:solidFill>
                  <a:schemeClr val="tx1">
                    <a:lumMod val="50000"/>
                    <a:lumOff val="50000"/>
                  </a:schemeClr>
                </a:solidFill>
                <a:latin typeface="Calibri" panose="020F0502020204030204" pitchFamily="34" charset="0"/>
                <a:cs typeface="Calibri" panose="020F0502020204030204" pitchFamily="34" charset="0"/>
              </a:rPr>
              <a:t>As </a:t>
            </a:r>
            <a:r>
              <a:rPr lang="pt-BR" sz="1000" dirty="0" err="1" smtClean="0">
                <a:solidFill>
                  <a:schemeClr val="tx1">
                    <a:lumMod val="50000"/>
                    <a:lumOff val="50000"/>
                  </a:schemeClr>
                </a:solidFill>
                <a:latin typeface="Calibri" panose="020F0502020204030204" pitchFamily="34" charset="0"/>
                <a:cs typeface="Calibri" panose="020F0502020204030204" pitchFamily="34" charset="0"/>
              </a:rPr>
              <a:t>low</a:t>
            </a:r>
            <a:r>
              <a:rPr lang="pt-BR" sz="1000" dirty="0" smtClean="0">
                <a:solidFill>
                  <a:schemeClr val="tx1">
                    <a:lumMod val="50000"/>
                    <a:lumOff val="50000"/>
                  </a:schemeClr>
                </a:solidFill>
                <a:latin typeface="Calibri" panose="020F0502020204030204" pitchFamily="34" charset="0"/>
                <a:cs typeface="Calibri" panose="020F0502020204030204" pitchFamily="34" charset="0"/>
              </a:rPr>
              <a:t> as 27 dB(A)</a:t>
            </a:r>
            <a:endParaRPr lang="en-US" sz="1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0" name="CaixaDeTexto 31"/>
          <p:cNvSpPr txBox="1"/>
          <p:nvPr/>
        </p:nvSpPr>
        <p:spPr>
          <a:xfrm>
            <a:off x="7059983" y="3979213"/>
            <a:ext cx="743661" cy="400110"/>
          </a:xfrm>
          <a:prstGeom prst="rect">
            <a:avLst/>
          </a:prstGeom>
          <a:noFill/>
        </p:spPr>
        <p:txBody>
          <a:bodyPr wrap="square" rtlCol="0">
            <a:spAutoFit/>
          </a:bodyPr>
          <a:lstStyle/>
          <a:p>
            <a:r>
              <a:rPr lang="pt-BR" sz="1000" dirty="0" smtClean="0">
                <a:solidFill>
                  <a:schemeClr val="tx1">
                    <a:lumMod val="50000"/>
                    <a:lumOff val="50000"/>
                  </a:schemeClr>
                </a:solidFill>
                <a:latin typeface="Calibri" panose="020F0502020204030204" pitchFamily="34" charset="0"/>
                <a:cs typeface="Calibri" panose="020F0502020204030204" pitchFamily="34" charset="0"/>
              </a:rPr>
              <a:t>As </a:t>
            </a:r>
            <a:r>
              <a:rPr lang="pt-BR" sz="1000" dirty="0" err="1" smtClean="0">
                <a:solidFill>
                  <a:schemeClr val="tx1">
                    <a:lumMod val="50000"/>
                    <a:lumOff val="50000"/>
                  </a:schemeClr>
                </a:solidFill>
                <a:latin typeface="Calibri" panose="020F0502020204030204" pitchFamily="34" charset="0"/>
                <a:cs typeface="Calibri" panose="020F0502020204030204" pitchFamily="34" charset="0"/>
              </a:rPr>
              <a:t>low</a:t>
            </a:r>
            <a:r>
              <a:rPr lang="pt-BR" sz="1000" dirty="0" smtClean="0">
                <a:solidFill>
                  <a:schemeClr val="tx1">
                    <a:lumMod val="50000"/>
                    <a:lumOff val="50000"/>
                  </a:schemeClr>
                </a:solidFill>
                <a:latin typeface="Calibri" panose="020F0502020204030204" pitchFamily="34" charset="0"/>
                <a:cs typeface="Calibri" panose="020F0502020204030204" pitchFamily="34" charset="0"/>
              </a:rPr>
              <a:t> as 29 dB(A)</a:t>
            </a:r>
            <a:endParaRPr lang="en-US" sz="1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1" name="CaixaDeTexto 32"/>
          <p:cNvSpPr txBox="1"/>
          <p:nvPr/>
        </p:nvSpPr>
        <p:spPr>
          <a:xfrm>
            <a:off x="7021350" y="2362410"/>
            <a:ext cx="743661" cy="400110"/>
          </a:xfrm>
          <a:prstGeom prst="rect">
            <a:avLst/>
          </a:prstGeom>
          <a:noFill/>
        </p:spPr>
        <p:txBody>
          <a:bodyPr wrap="square" rtlCol="0">
            <a:spAutoFit/>
          </a:bodyPr>
          <a:lstStyle/>
          <a:p>
            <a:r>
              <a:rPr lang="pt-BR" sz="1000" dirty="0" smtClean="0">
                <a:solidFill>
                  <a:schemeClr val="tx1">
                    <a:lumMod val="50000"/>
                    <a:lumOff val="50000"/>
                  </a:schemeClr>
                </a:solidFill>
                <a:latin typeface="Calibri" panose="020F0502020204030204" pitchFamily="34" charset="0"/>
                <a:cs typeface="Calibri" panose="020F0502020204030204" pitchFamily="34" charset="0"/>
              </a:rPr>
              <a:t>As </a:t>
            </a:r>
            <a:r>
              <a:rPr lang="pt-BR" sz="1000" dirty="0" err="1" smtClean="0">
                <a:solidFill>
                  <a:schemeClr val="tx1">
                    <a:lumMod val="50000"/>
                    <a:lumOff val="50000"/>
                  </a:schemeClr>
                </a:solidFill>
                <a:latin typeface="Calibri" panose="020F0502020204030204" pitchFamily="34" charset="0"/>
                <a:cs typeface="Calibri" panose="020F0502020204030204" pitchFamily="34" charset="0"/>
              </a:rPr>
              <a:t>low</a:t>
            </a:r>
            <a:r>
              <a:rPr lang="pt-BR" sz="1000" dirty="0" smtClean="0">
                <a:solidFill>
                  <a:schemeClr val="tx1">
                    <a:lumMod val="50000"/>
                    <a:lumOff val="50000"/>
                  </a:schemeClr>
                </a:solidFill>
                <a:latin typeface="Calibri" panose="020F0502020204030204" pitchFamily="34" charset="0"/>
                <a:cs typeface="Calibri" panose="020F0502020204030204" pitchFamily="34" charset="0"/>
              </a:rPr>
              <a:t> as 22 dB(A)</a:t>
            </a:r>
            <a:endParaRPr lang="en-US" sz="1000"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22" name="Imagem 29"/>
          <p:cNvPicPr>
            <a:picLocks noChangeAspect="1"/>
          </p:cNvPicPr>
          <p:nvPr/>
        </p:nvPicPr>
        <p:blipFill>
          <a:blip r:embed="rId12"/>
          <a:stretch>
            <a:fillRect/>
          </a:stretch>
        </p:blipFill>
        <p:spPr>
          <a:xfrm>
            <a:off x="4242555" y="2522590"/>
            <a:ext cx="1103266" cy="479859"/>
          </a:xfrm>
          <a:prstGeom prst="rect">
            <a:avLst/>
          </a:prstGeom>
        </p:spPr>
      </p:pic>
      <p:sp>
        <p:nvSpPr>
          <p:cNvPr id="23" name="Retângulo 34"/>
          <p:cNvSpPr/>
          <p:nvPr/>
        </p:nvSpPr>
        <p:spPr>
          <a:xfrm>
            <a:off x="4198241" y="2304373"/>
            <a:ext cx="989753" cy="323165"/>
          </a:xfrm>
          <a:prstGeom prst="rect">
            <a:avLst/>
          </a:prstGeom>
        </p:spPr>
        <p:txBody>
          <a:bodyPr wrap="square">
            <a:spAutoFit/>
          </a:bodyPr>
          <a:lstStyle/>
          <a:p>
            <a:pPr>
              <a:lnSpc>
                <a:spcPts val="900"/>
              </a:lnSpc>
            </a:pPr>
            <a:r>
              <a:rPr lang="pt-BR" sz="1000" dirty="0" err="1" smtClean="0">
                <a:latin typeface="Calibri" panose="020F0502020204030204" pitchFamily="34" charset="0"/>
                <a:cs typeface="Calibri" panose="020F0502020204030204" pitchFamily="34" charset="0"/>
              </a:rPr>
              <a:t>Opt</a:t>
            </a:r>
            <a:r>
              <a:rPr lang="pt-BR" sz="1000" dirty="0" smtClean="0">
                <a:latin typeface="Calibri" panose="020F0502020204030204" pitchFamily="34" charset="0"/>
                <a:cs typeface="Calibri" panose="020F0502020204030204" pitchFamily="34" charset="0"/>
              </a:rPr>
              <a:t>. MERV 8 hasta 13 </a:t>
            </a:r>
            <a:r>
              <a:rPr lang="pt-BR" sz="1000" dirty="0" err="1" smtClean="0">
                <a:latin typeface="Calibri" panose="020F0502020204030204" pitchFamily="34" charset="0"/>
                <a:cs typeface="Calibri" panose="020F0502020204030204" pitchFamily="34" charset="0"/>
              </a:rPr>
              <a:t>filters</a:t>
            </a:r>
            <a:endParaRPr lang="en-US" sz="1000" dirty="0"/>
          </a:p>
        </p:txBody>
      </p:sp>
      <p:pic>
        <p:nvPicPr>
          <p:cNvPr id="24" name="Imagem 36"/>
          <p:cNvPicPr>
            <a:picLocks noChangeAspect="1"/>
          </p:cNvPicPr>
          <p:nvPr/>
        </p:nvPicPr>
        <p:blipFill rotWithShape="1">
          <a:blip r:embed="rId10">
            <a:clrChange>
              <a:clrFrom>
                <a:srgbClr val="FFFFFF"/>
              </a:clrFrom>
              <a:clrTo>
                <a:srgbClr val="FFFFFF">
                  <a:alpha val="0"/>
                </a:srgbClr>
              </a:clrTo>
            </a:clrChange>
          </a:blip>
          <a:srcRect b="42005"/>
          <a:stretch/>
        </p:blipFill>
        <p:spPr>
          <a:xfrm>
            <a:off x="5133471" y="5554849"/>
            <a:ext cx="913933" cy="737801"/>
          </a:xfrm>
          <a:prstGeom prst="rect">
            <a:avLst/>
          </a:prstGeom>
        </p:spPr>
      </p:pic>
      <p:pic>
        <p:nvPicPr>
          <p:cNvPr id="25" name="Imagem 33"/>
          <p:cNvPicPr>
            <a:picLocks noChangeAspect="1"/>
          </p:cNvPicPr>
          <p:nvPr/>
        </p:nvPicPr>
        <p:blipFill>
          <a:blip r:embed="rId13">
            <a:clrChange>
              <a:clrFrom>
                <a:srgbClr val="FFFFFF"/>
              </a:clrFrom>
              <a:clrTo>
                <a:srgbClr val="FFFFFF">
                  <a:alpha val="0"/>
                </a:srgbClr>
              </a:clrTo>
            </a:clrChange>
          </a:blip>
          <a:stretch>
            <a:fillRect/>
          </a:stretch>
        </p:blipFill>
        <p:spPr>
          <a:xfrm>
            <a:off x="9562289" y="5424671"/>
            <a:ext cx="1849714" cy="932256"/>
          </a:xfrm>
          <a:prstGeom prst="rect">
            <a:avLst/>
          </a:prstGeom>
        </p:spPr>
      </p:pic>
      <p:sp>
        <p:nvSpPr>
          <p:cNvPr id="26" name="Retângulo 37"/>
          <p:cNvSpPr/>
          <p:nvPr/>
        </p:nvSpPr>
        <p:spPr>
          <a:xfrm>
            <a:off x="12029559" y="4964177"/>
            <a:ext cx="184731" cy="261610"/>
          </a:xfrm>
          <a:prstGeom prst="rect">
            <a:avLst/>
          </a:prstGeom>
        </p:spPr>
        <p:txBody>
          <a:bodyPr wrap="none">
            <a:spAutoFit/>
          </a:bodyPr>
          <a:lstStyle/>
          <a:p>
            <a:pPr lvl="0" algn="ctr" defTabSz="685800" eaLnBrk="1" fontAlgn="auto" hangingPunct="1">
              <a:spcBef>
                <a:spcPts val="0"/>
              </a:spcBef>
              <a:spcAft>
                <a:spcPts val="0"/>
              </a:spcAft>
              <a:defRPr/>
            </a:pPr>
            <a:endParaRPr lang="es-ES" sz="1100" dirty="0">
              <a:solidFill>
                <a:schemeClr val="dk1"/>
              </a:solidFill>
              <a:latin typeface="Calibri" panose="020F0502020204030204" pitchFamily="34" charset="0"/>
              <a:cs typeface="Calibri" panose="020F0502020204030204" pitchFamily="34" charset="0"/>
            </a:endParaRPr>
          </a:p>
        </p:txBody>
      </p:sp>
      <p:pic>
        <p:nvPicPr>
          <p:cNvPr id="27" name="Picture 21"/>
          <p:cNvPicPr>
            <a:picLocks noChangeAspect="1"/>
          </p:cNvPicPr>
          <p:nvPr/>
        </p:nvPicPr>
        <p:blipFill rotWithShape="1">
          <a:blip r:embed="rId14">
            <a:clrChange>
              <a:clrFrom>
                <a:srgbClr val="FFFFFF"/>
              </a:clrFrom>
              <a:clrTo>
                <a:srgbClr val="FFFFFF">
                  <a:alpha val="0"/>
                </a:srgbClr>
              </a:clrTo>
            </a:clrChange>
          </a:blip>
          <a:srcRect l="22268" r="23033" b="23990"/>
          <a:stretch/>
        </p:blipFill>
        <p:spPr>
          <a:xfrm>
            <a:off x="3429931" y="5471167"/>
            <a:ext cx="525469" cy="964898"/>
          </a:xfrm>
          <a:prstGeom prst="rect">
            <a:avLst/>
          </a:prstGeom>
        </p:spPr>
      </p:pic>
      <p:pic>
        <p:nvPicPr>
          <p:cNvPr id="28" name="Picture 31"/>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0528" y="6159647"/>
            <a:ext cx="435428" cy="218401"/>
          </a:xfrm>
          <a:prstGeom prst="rect">
            <a:avLst/>
          </a:prstGeom>
        </p:spPr>
      </p:pic>
      <p:pic>
        <p:nvPicPr>
          <p:cNvPr id="29" name="Picture 31"/>
          <p:cNvPicPr>
            <a:picLocks noChangeAspect="1"/>
          </p:cNvPicPr>
          <p:nvPr/>
        </p:nvPicPr>
        <p:blipFill>
          <a:blip r:embed="rId15"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7888131" y="6138526"/>
            <a:ext cx="435428" cy="218401"/>
          </a:xfrm>
          <a:prstGeom prst="rect">
            <a:avLst/>
          </a:prstGeom>
        </p:spPr>
      </p:pic>
      <p:sp>
        <p:nvSpPr>
          <p:cNvPr id="30" name="CaixaDeTexto 44"/>
          <p:cNvSpPr txBox="1"/>
          <p:nvPr/>
        </p:nvSpPr>
        <p:spPr>
          <a:xfrm>
            <a:off x="9062701" y="5646750"/>
            <a:ext cx="743661" cy="553998"/>
          </a:xfrm>
          <a:prstGeom prst="rect">
            <a:avLst/>
          </a:prstGeom>
          <a:noFill/>
        </p:spPr>
        <p:txBody>
          <a:bodyPr wrap="square" rtlCol="0">
            <a:spAutoFit/>
          </a:bodyPr>
          <a:lstStyle/>
          <a:p>
            <a:r>
              <a:rPr lang="pt-BR" sz="1000" dirty="0" smtClean="0">
                <a:solidFill>
                  <a:schemeClr val="tx1">
                    <a:lumMod val="50000"/>
                    <a:lumOff val="50000"/>
                  </a:schemeClr>
                </a:solidFill>
                <a:latin typeface="Calibri" panose="020F0502020204030204" pitchFamily="34" charset="0"/>
                <a:cs typeface="Calibri" panose="020F0502020204030204" pitchFamily="34" charset="0"/>
              </a:rPr>
              <a:t>Best </a:t>
            </a:r>
            <a:r>
              <a:rPr lang="pt-BR" sz="1000" dirty="0" err="1" smtClean="0">
                <a:solidFill>
                  <a:schemeClr val="tx1">
                    <a:lumMod val="50000"/>
                    <a:lumOff val="50000"/>
                  </a:schemeClr>
                </a:solidFill>
                <a:latin typeface="Calibri" panose="020F0502020204030204" pitchFamily="34" charset="0"/>
                <a:cs typeface="Calibri" panose="020F0502020204030204" pitchFamily="34" charset="0"/>
              </a:rPr>
              <a:t>enthalpy</a:t>
            </a:r>
            <a:r>
              <a:rPr lang="pt-BR" sz="1000" dirty="0" smtClean="0">
                <a:solidFill>
                  <a:schemeClr val="tx1">
                    <a:lumMod val="50000"/>
                    <a:lumOff val="50000"/>
                  </a:schemeClr>
                </a:solidFill>
                <a:latin typeface="Calibri" panose="020F0502020204030204" pitchFamily="34" charset="0"/>
                <a:cs typeface="Calibri" panose="020F0502020204030204" pitchFamily="34" charset="0"/>
              </a:rPr>
              <a:t> </a:t>
            </a:r>
            <a:r>
              <a:rPr lang="pt-BR" sz="1000" dirty="0" err="1" smtClean="0">
                <a:solidFill>
                  <a:schemeClr val="tx1">
                    <a:lumMod val="50000"/>
                    <a:lumOff val="50000"/>
                  </a:schemeClr>
                </a:solidFill>
                <a:latin typeface="Calibri" panose="020F0502020204030204" pitchFamily="34" charset="0"/>
                <a:cs typeface="Calibri" panose="020F0502020204030204" pitchFamily="34" charset="0"/>
              </a:rPr>
              <a:t>efficiency</a:t>
            </a:r>
            <a:endParaRPr lang="en-US" sz="1000" dirty="0">
              <a:solidFill>
                <a:schemeClr val="tx1">
                  <a:lumMod val="50000"/>
                  <a:lumOff val="50000"/>
                </a:schemeClr>
              </a:solidFill>
              <a:latin typeface="Calibri" panose="020F0502020204030204" pitchFamily="34" charset="0"/>
              <a:cs typeface="Calibri" panose="020F0502020204030204" pitchFamily="34" charset="0"/>
            </a:endParaRPr>
          </a:p>
        </p:txBody>
      </p:sp>
      <p:grpSp>
        <p:nvGrpSpPr>
          <p:cNvPr id="55" name="Agrupar 57"/>
          <p:cNvGrpSpPr/>
          <p:nvPr/>
        </p:nvGrpSpPr>
        <p:grpSpPr>
          <a:xfrm rot="20240896">
            <a:off x="1213459" y="6818827"/>
            <a:ext cx="2839580" cy="279775"/>
            <a:chOff x="324711" y="1929826"/>
            <a:chExt cx="3092583" cy="476250"/>
          </a:xfrm>
        </p:grpSpPr>
        <p:sp>
          <p:nvSpPr>
            <p:cNvPr id="56" name="[Right Arrow 21]">
              <a:extLst>
                <a:ext uri="{FF2B5EF4-FFF2-40B4-BE49-F238E27FC236}">
                  <a16:creationId xmlns="" xmlns:a16="http://schemas.microsoft.com/office/drawing/2014/main" id="{0B7169FE-3367-4031-84FC-26050A1D9E62}"/>
                </a:ext>
              </a:extLst>
            </p:cNvPr>
            <p:cNvSpPr>
              <a:spLocks/>
            </p:cNvSpPr>
            <p:nvPr/>
          </p:nvSpPr>
          <p:spPr>
            <a:xfrm>
              <a:off x="1984182" y="1985071"/>
              <a:ext cx="1340729" cy="365760"/>
            </a:xfrm>
            <a:prstGeom prst="homePlate">
              <a:avLst/>
            </a:prstGeom>
            <a:solidFill>
              <a:srgbClr val="FF0000"/>
            </a:solidFill>
            <a:ln>
              <a:noFill/>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lvl="0" fontAlgn="auto">
                <a:lnSpc>
                  <a:spcPct val="90000"/>
                </a:lnSpc>
                <a:spcBef>
                  <a:spcPts val="624"/>
                </a:spcBef>
                <a:spcAft>
                  <a:spcPts val="0"/>
                </a:spcAft>
                <a:buClr>
                  <a:srgbClr val="D52B1E"/>
                </a:buClr>
                <a:buSzPct val="110000"/>
                <a:defRPr/>
              </a:pPr>
              <a:r>
                <a:rPr lang="en-US" sz="1300" dirty="0" smtClean="0">
                  <a:solidFill>
                    <a:schemeClr val="bg1"/>
                  </a:solidFill>
                  <a:latin typeface="Calibri" panose="020F0502020204030204" pitchFamily="34" charset="0"/>
                  <a:ea typeface="ＭＳ Ｐゴシック"/>
                  <a:cs typeface="Calibri" panose="020F0502020204030204" pitchFamily="34" charset="0"/>
                </a:rPr>
                <a:t>Specification</a:t>
              </a:r>
              <a:endParaRPr kumimoji="0" lang="en-US" sz="13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57" name="[Right Arrow 21]">
              <a:extLst>
                <a:ext uri="{FF2B5EF4-FFF2-40B4-BE49-F238E27FC236}">
                  <a16:creationId xmlns="" xmlns:a16="http://schemas.microsoft.com/office/drawing/2014/main" id="{5DB03471-8314-48D6-A0F8-004C22F8B379}"/>
                </a:ext>
              </a:extLst>
            </p:cNvPr>
            <p:cNvSpPr>
              <a:spLocks/>
            </p:cNvSpPr>
            <p:nvPr/>
          </p:nvSpPr>
          <p:spPr>
            <a:xfrm>
              <a:off x="324711" y="1929826"/>
              <a:ext cx="3092583" cy="476250"/>
            </a:xfrm>
            <a:prstGeom prst="homePlate">
              <a:avLst/>
            </a:prstGeom>
            <a:noFill/>
            <a:ln w="28575">
              <a:gradFill flip="none" rotWithShape="1">
                <a:gsLst>
                  <a:gs pos="78000">
                    <a:schemeClr val="accent1">
                      <a:lumMod val="5000"/>
                      <a:lumOff val="95000"/>
                      <a:alpha val="0"/>
                    </a:schemeClr>
                  </a:gs>
                  <a:gs pos="25319">
                    <a:schemeClr val="bg1">
                      <a:alpha val="0"/>
                    </a:schemeClr>
                  </a:gs>
                  <a:gs pos="100000">
                    <a:srgbClr val="E32526"/>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58" name="Agrupar 57"/>
          <p:cNvGrpSpPr/>
          <p:nvPr/>
        </p:nvGrpSpPr>
        <p:grpSpPr>
          <a:xfrm rot="20240896">
            <a:off x="4405909" y="6674539"/>
            <a:ext cx="2839580" cy="279775"/>
            <a:chOff x="324711" y="1929826"/>
            <a:chExt cx="3092583" cy="476250"/>
          </a:xfrm>
        </p:grpSpPr>
        <p:sp>
          <p:nvSpPr>
            <p:cNvPr id="59" name="[Right Arrow 21]">
              <a:extLst>
                <a:ext uri="{FF2B5EF4-FFF2-40B4-BE49-F238E27FC236}">
                  <a16:creationId xmlns="" xmlns:a16="http://schemas.microsoft.com/office/drawing/2014/main" id="{0B7169FE-3367-4031-84FC-26050A1D9E62}"/>
                </a:ext>
              </a:extLst>
            </p:cNvPr>
            <p:cNvSpPr>
              <a:spLocks/>
            </p:cNvSpPr>
            <p:nvPr/>
          </p:nvSpPr>
          <p:spPr>
            <a:xfrm>
              <a:off x="1984182" y="1985071"/>
              <a:ext cx="1340729" cy="365760"/>
            </a:xfrm>
            <a:prstGeom prst="homePlate">
              <a:avLst/>
            </a:prstGeom>
            <a:solidFill>
              <a:srgbClr val="FF0000"/>
            </a:solidFill>
            <a:ln>
              <a:noFill/>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lvl="0" fontAlgn="auto">
                <a:lnSpc>
                  <a:spcPct val="90000"/>
                </a:lnSpc>
                <a:spcBef>
                  <a:spcPts val="624"/>
                </a:spcBef>
                <a:spcAft>
                  <a:spcPts val="0"/>
                </a:spcAft>
                <a:buClr>
                  <a:srgbClr val="D52B1E"/>
                </a:buClr>
                <a:buSzPct val="110000"/>
                <a:defRPr/>
              </a:pPr>
              <a:r>
                <a:rPr lang="en-US" sz="1300" dirty="0" smtClean="0">
                  <a:solidFill>
                    <a:schemeClr val="bg1"/>
                  </a:solidFill>
                  <a:latin typeface="Calibri" panose="020F0502020204030204" pitchFamily="34" charset="0"/>
                  <a:ea typeface="ＭＳ Ｐゴシック"/>
                  <a:cs typeface="Calibri" panose="020F0502020204030204" pitchFamily="34" charset="0"/>
                </a:rPr>
                <a:t>Specification</a:t>
              </a:r>
              <a:endParaRPr kumimoji="0" lang="en-US" sz="13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60" name="[Right Arrow 21]">
              <a:extLst>
                <a:ext uri="{FF2B5EF4-FFF2-40B4-BE49-F238E27FC236}">
                  <a16:creationId xmlns="" xmlns:a16="http://schemas.microsoft.com/office/drawing/2014/main" id="{5DB03471-8314-48D6-A0F8-004C22F8B379}"/>
                </a:ext>
              </a:extLst>
            </p:cNvPr>
            <p:cNvSpPr>
              <a:spLocks/>
            </p:cNvSpPr>
            <p:nvPr/>
          </p:nvSpPr>
          <p:spPr>
            <a:xfrm>
              <a:off x="324711" y="1929826"/>
              <a:ext cx="3092583" cy="476250"/>
            </a:xfrm>
            <a:prstGeom prst="homePlate">
              <a:avLst/>
            </a:prstGeom>
            <a:noFill/>
            <a:ln w="28575">
              <a:gradFill flip="none" rotWithShape="1">
                <a:gsLst>
                  <a:gs pos="78000">
                    <a:schemeClr val="accent1">
                      <a:lumMod val="5000"/>
                      <a:lumOff val="95000"/>
                      <a:alpha val="0"/>
                    </a:schemeClr>
                  </a:gs>
                  <a:gs pos="25319">
                    <a:schemeClr val="bg1">
                      <a:alpha val="0"/>
                    </a:schemeClr>
                  </a:gs>
                  <a:gs pos="100000">
                    <a:srgbClr val="E32526"/>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61" name="Agrupar 57"/>
          <p:cNvGrpSpPr/>
          <p:nvPr/>
        </p:nvGrpSpPr>
        <p:grpSpPr>
          <a:xfrm rot="20240896">
            <a:off x="7447355" y="6646440"/>
            <a:ext cx="2839580" cy="279775"/>
            <a:chOff x="324711" y="1929826"/>
            <a:chExt cx="3092583" cy="476250"/>
          </a:xfrm>
        </p:grpSpPr>
        <p:sp>
          <p:nvSpPr>
            <p:cNvPr id="62" name="[Right Arrow 21]">
              <a:extLst>
                <a:ext uri="{FF2B5EF4-FFF2-40B4-BE49-F238E27FC236}">
                  <a16:creationId xmlns="" xmlns:a16="http://schemas.microsoft.com/office/drawing/2014/main" id="{0B7169FE-3367-4031-84FC-26050A1D9E62}"/>
                </a:ext>
              </a:extLst>
            </p:cNvPr>
            <p:cNvSpPr>
              <a:spLocks/>
            </p:cNvSpPr>
            <p:nvPr/>
          </p:nvSpPr>
          <p:spPr>
            <a:xfrm>
              <a:off x="1984182" y="1985071"/>
              <a:ext cx="1340729" cy="365760"/>
            </a:xfrm>
            <a:prstGeom prst="homePlate">
              <a:avLst/>
            </a:prstGeom>
            <a:solidFill>
              <a:srgbClr val="FF0000"/>
            </a:solidFill>
            <a:ln>
              <a:noFill/>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lvl="0" fontAlgn="auto">
                <a:lnSpc>
                  <a:spcPct val="90000"/>
                </a:lnSpc>
                <a:spcBef>
                  <a:spcPts val="624"/>
                </a:spcBef>
                <a:spcAft>
                  <a:spcPts val="0"/>
                </a:spcAft>
                <a:buClr>
                  <a:srgbClr val="D52B1E"/>
                </a:buClr>
                <a:buSzPct val="110000"/>
                <a:defRPr/>
              </a:pPr>
              <a:r>
                <a:rPr lang="en-US" sz="1300" dirty="0" smtClean="0">
                  <a:solidFill>
                    <a:schemeClr val="bg1"/>
                  </a:solidFill>
                  <a:latin typeface="Calibri" panose="020F0502020204030204" pitchFamily="34" charset="0"/>
                  <a:ea typeface="ＭＳ Ｐゴシック"/>
                  <a:cs typeface="Calibri" panose="020F0502020204030204" pitchFamily="34" charset="0"/>
                </a:rPr>
                <a:t>Specification</a:t>
              </a:r>
              <a:endParaRPr kumimoji="0" lang="en-US" sz="13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63" name="[Right Arrow 21]">
              <a:extLst>
                <a:ext uri="{FF2B5EF4-FFF2-40B4-BE49-F238E27FC236}">
                  <a16:creationId xmlns="" xmlns:a16="http://schemas.microsoft.com/office/drawing/2014/main" id="{5DB03471-8314-48D6-A0F8-004C22F8B379}"/>
                </a:ext>
              </a:extLst>
            </p:cNvPr>
            <p:cNvSpPr>
              <a:spLocks/>
            </p:cNvSpPr>
            <p:nvPr/>
          </p:nvSpPr>
          <p:spPr>
            <a:xfrm>
              <a:off x="324711" y="1929826"/>
              <a:ext cx="3092583" cy="476250"/>
            </a:xfrm>
            <a:prstGeom prst="homePlate">
              <a:avLst/>
            </a:prstGeom>
            <a:noFill/>
            <a:ln w="28575">
              <a:gradFill flip="none" rotWithShape="1">
                <a:gsLst>
                  <a:gs pos="78000">
                    <a:schemeClr val="accent1">
                      <a:lumMod val="5000"/>
                      <a:lumOff val="95000"/>
                      <a:alpha val="0"/>
                    </a:schemeClr>
                  </a:gs>
                  <a:gs pos="25319">
                    <a:schemeClr val="bg1">
                      <a:alpha val="0"/>
                    </a:schemeClr>
                  </a:gs>
                  <a:gs pos="100000">
                    <a:srgbClr val="E32526"/>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64" name="Agrupar 57"/>
          <p:cNvGrpSpPr/>
          <p:nvPr/>
        </p:nvGrpSpPr>
        <p:grpSpPr>
          <a:xfrm rot="20240896">
            <a:off x="-467249" y="2528122"/>
            <a:ext cx="2839580" cy="279775"/>
            <a:chOff x="324711" y="1929826"/>
            <a:chExt cx="3092583" cy="476250"/>
          </a:xfrm>
        </p:grpSpPr>
        <p:sp>
          <p:nvSpPr>
            <p:cNvPr id="65" name="[Right Arrow 21]">
              <a:extLst>
                <a:ext uri="{FF2B5EF4-FFF2-40B4-BE49-F238E27FC236}">
                  <a16:creationId xmlns="" xmlns:a16="http://schemas.microsoft.com/office/drawing/2014/main" id="{0B7169FE-3367-4031-84FC-26050A1D9E62}"/>
                </a:ext>
              </a:extLst>
            </p:cNvPr>
            <p:cNvSpPr>
              <a:spLocks/>
            </p:cNvSpPr>
            <p:nvPr/>
          </p:nvSpPr>
          <p:spPr>
            <a:xfrm>
              <a:off x="1984182" y="1985071"/>
              <a:ext cx="1340729" cy="365760"/>
            </a:xfrm>
            <a:prstGeom prst="homePlate">
              <a:avLst/>
            </a:prstGeom>
            <a:solidFill>
              <a:srgbClr val="FF0000"/>
            </a:solidFill>
            <a:ln>
              <a:noFill/>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lvl="0" fontAlgn="auto">
                <a:lnSpc>
                  <a:spcPct val="90000"/>
                </a:lnSpc>
                <a:spcBef>
                  <a:spcPts val="624"/>
                </a:spcBef>
                <a:spcAft>
                  <a:spcPts val="0"/>
                </a:spcAft>
                <a:buClr>
                  <a:srgbClr val="D52B1E"/>
                </a:buClr>
                <a:buSzPct val="110000"/>
                <a:defRPr/>
              </a:pPr>
              <a:r>
                <a:rPr lang="en-US" sz="1300" dirty="0" smtClean="0">
                  <a:solidFill>
                    <a:schemeClr val="bg1"/>
                  </a:solidFill>
                  <a:latin typeface="Calibri" panose="020F0502020204030204" pitchFamily="34" charset="0"/>
                  <a:ea typeface="ＭＳ Ｐゴシック"/>
                  <a:cs typeface="Calibri" panose="020F0502020204030204" pitchFamily="34" charset="0"/>
                </a:rPr>
                <a:t>Specification</a:t>
              </a:r>
              <a:endParaRPr kumimoji="0" lang="en-US" sz="13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66" name="[Right Arrow 21]">
              <a:extLst>
                <a:ext uri="{FF2B5EF4-FFF2-40B4-BE49-F238E27FC236}">
                  <a16:creationId xmlns="" xmlns:a16="http://schemas.microsoft.com/office/drawing/2014/main" id="{5DB03471-8314-48D6-A0F8-004C22F8B379}"/>
                </a:ext>
              </a:extLst>
            </p:cNvPr>
            <p:cNvSpPr>
              <a:spLocks/>
            </p:cNvSpPr>
            <p:nvPr/>
          </p:nvSpPr>
          <p:spPr>
            <a:xfrm>
              <a:off x="324711" y="1929826"/>
              <a:ext cx="3092583" cy="476250"/>
            </a:xfrm>
            <a:prstGeom prst="homePlate">
              <a:avLst/>
            </a:prstGeom>
            <a:noFill/>
            <a:ln w="28575">
              <a:gradFill flip="none" rotWithShape="1">
                <a:gsLst>
                  <a:gs pos="78000">
                    <a:schemeClr val="accent1">
                      <a:lumMod val="5000"/>
                      <a:lumOff val="95000"/>
                      <a:alpha val="0"/>
                    </a:schemeClr>
                  </a:gs>
                  <a:gs pos="25319">
                    <a:schemeClr val="bg1">
                      <a:alpha val="0"/>
                    </a:schemeClr>
                  </a:gs>
                  <a:gs pos="100000">
                    <a:srgbClr val="E32526"/>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67" name="Agrupar 57"/>
          <p:cNvGrpSpPr/>
          <p:nvPr/>
        </p:nvGrpSpPr>
        <p:grpSpPr>
          <a:xfrm rot="20240896">
            <a:off x="1827549" y="3384957"/>
            <a:ext cx="2839580" cy="279775"/>
            <a:chOff x="324711" y="1929826"/>
            <a:chExt cx="3092583" cy="476250"/>
          </a:xfrm>
        </p:grpSpPr>
        <p:sp>
          <p:nvSpPr>
            <p:cNvPr id="68" name="[Right Arrow 21]">
              <a:extLst>
                <a:ext uri="{FF2B5EF4-FFF2-40B4-BE49-F238E27FC236}">
                  <a16:creationId xmlns="" xmlns:a16="http://schemas.microsoft.com/office/drawing/2014/main" id="{0B7169FE-3367-4031-84FC-26050A1D9E62}"/>
                </a:ext>
              </a:extLst>
            </p:cNvPr>
            <p:cNvSpPr>
              <a:spLocks/>
            </p:cNvSpPr>
            <p:nvPr/>
          </p:nvSpPr>
          <p:spPr>
            <a:xfrm>
              <a:off x="1984182" y="1985071"/>
              <a:ext cx="1340729" cy="365760"/>
            </a:xfrm>
            <a:prstGeom prst="homePlate">
              <a:avLst/>
            </a:prstGeom>
            <a:solidFill>
              <a:srgbClr val="FF0000"/>
            </a:solidFill>
            <a:ln>
              <a:noFill/>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lvl="0" fontAlgn="auto">
                <a:lnSpc>
                  <a:spcPct val="90000"/>
                </a:lnSpc>
                <a:spcBef>
                  <a:spcPts val="624"/>
                </a:spcBef>
                <a:spcAft>
                  <a:spcPts val="0"/>
                </a:spcAft>
                <a:buClr>
                  <a:srgbClr val="D52B1E"/>
                </a:buClr>
                <a:buSzPct val="110000"/>
                <a:defRPr/>
              </a:pPr>
              <a:r>
                <a:rPr lang="en-US" sz="1300" dirty="0" smtClean="0">
                  <a:solidFill>
                    <a:schemeClr val="bg1"/>
                  </a:solidFill>
                  <a:latin typeface="Calibri" panose="020F0502020204030204" pitchFamily="34" charset="0"/>
                  <a:ea typeface="ＭＳ Ｐゴシック"/>
                  <a:cs typeface="Calibri" panose="020F0502020204030204" pitchFamily="34" charset="0"/>
                </a:rPr>
                <a:t>Specification</a:t>
              </a:r>
              <a:endParaRPr kumimoji="0" lang="en-US" sz="13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69" name="[Right Arrow 21]">
              <a:extLst>
                <a:ext uri="{FF2B5EF4-FFF2-40B4-BE49-F238E27FC236}">
                  <a16:creationId xmlns="" xmlns:a16="http://schemas.microsoft.com/office/drawing/2014/main" id="{5DB03471-8314-48D6-A0F8-004C22F8B379}"/>
                </a:ext>
              </a:extLst>
            </p:cNvPr>
            <p:cNvSpPr>
              <a:spLocks/>
            </p:cNvSpPr>
            <p:nvPr/>
          </p:nvSpPr>
          <p:spPr>
            <a:xfrm>
              <a:off x="324711" y="1929826"/>
              <a:ext cx="3092583" cy="476250"/>
            </a:xfrm>
            <a:prstGeom prst="homePlate">
              <a:avLst/>
            </a:prstGeom>
            <a:noFill/>
            <a:ln w="28575">
              <a:gradFill flip="none" rotWithShape="1">
                <a:gsLst>
                  <a:gs pos="78000">
                    <a:schemeClr val="accent1">
                      <a:lumMod val="5000"/>
                      <a:lumOff val="95000"/>
                      <a:alpha val="0"/>
                    </a:schemeClr>
                  </a:gs>
                  <a:gs pos="25319">
                    <a:schemeClr val="bg1">
                      <a:alpha val="0"/>
                    </a:schemeClr>
                  </a:gs>
                  <a:gs pos="100000">
                    <a:srgbClr val="E32526"/>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70" name="Agrupar 57"/>
          <p:cNvGrpSpPr/>
          <p:nvPr/>
        </p:nvGrpSpPr>
        <p:grpSpPr>
          <a:xfrm rot="20240896">
            <a:off x="3438908" y="4131324"/>
            <a:ext cx="2839580" cy="279775"/>
            <a:chOff x="324711" y="1929826"/>
            <a:chExt cx="3092583" cy="476250"/>
          </a:xfrm>
        </p:grpSpPr>
        <p:sp>
          <p:nvSpPr>
            <p:cNvPr id="71" name="[Right Arrow 21]">
              <a:extLst>
                <a:ext uri="{FF2B5EF4-FFF2-40B4-BE49-F238E27FC236}">
                  <a16:creationId xmlns="" xmlns:a16="http://schemas.microsoft.com/office/drawing/2014/main" id="{0B7169FE-3367-4031-84FC-26050A1D9E62}"/>
                </a:ext>
              </a:extLst>
            </p:cNvPr>
            <p:cNvSpPr>
              <a:spLocks/>
            </p:cNvSpPr>
            <p:nvPr/>
          </p:nvSpPr>
          <p:spPr>
            <a:xfrm>
              <a:off x="1984182" y="1985071"/>
              <a:ext cx="1340729" cy="365760"/>
            </a:xfrm>
            <a:prstGeom prst="homePlate">
              <a:avLst/>
            </a:prstGeom>
            <a:solidFill>
              <a:srgbClr val="FF0000"/>
            </a:solidFill>
            <a:ln>
              <a:noFill/>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lvl="0" fontAlgn="auto">
                <a:lnSpc>
                  <a:spcPct val="90000"/>
                </a:lnSpc>
                <a:spcBef>
                  <a:spcPts val="624"/>
                </a:spcBef>
                <a:spcAft>
                  <a:spcPts val="0"/>
                </a:spcAft>
                <a:buClr>
                  <a:srgbClr val="D52B1E"/>
                </a:buClr>
                <a:buSzPct val="110000"/>
                <a:defRPr/>
              </a:pPr>
              <a:r>
                <a:rPr lang="en-US" sz="1300" dirty="0" smtClean="0">
                  <a:solidFill>
                    <a:schemeClr val="bg1"/>
                  </a:solidFill>
                  <a:latin typeface="Calibri" panose="020F0502020204030204" pitchFamily="34" charset="0"/>
                  <a:ea typeface="ＭＳ Ｐゴシック"/>
                  <a:cs typeface="Calibri" panose="020F0502020204030204" pitchFamily="34" charset="0"/>
                </a:rPr>
                <a:t>Specification</a:t>
              </a:r>
              <a:endParaRPr kumimoji="0" lang="en-US" sz="13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72" name="[Right Arrow 21]">
              <a:extLst>
                <a:ext uri="{FF2B5EF4-FFF2-40B4-BE49-F238E27FC236}">
                  <a16:creationId xmlns="" xmlns:a16="http://schemas.microsoft.com/office/drawing/2014/main" id="{5DB03471-8314-48D6-A0F8-004C22F8B379}"/>
                </a:ext>
              </a:extLst>
            </p:cNvPr>
            <p:cNvSpPr>
              <a:spLocks/>
            </p:cNvSpPr>
            <p:nvPr/>
          </p:nvSpPr>
          <p:spPr>
            <a:xfrm>
              <a:off x="324711" y="1929826"/>
              <a:ext cx="3092583" cy="476250"/>
            </a:xfrm>
            <a:prstGeom prst="homePlate">
              <a:avLst/>
            </a:prstGeom>
            <a:noFill/>
            <a:ln w="28575">
              <a:gradFill flip="none" rotWithShape="1">
                <a:gsLst>
                  <a:gs pos="78000">
                    <a:schemeClr val="accent1">
                      <a:lumMod val="5000"/>
                      <a:lumOff val="95000"/>
                      <a:alpha val="0"/>
                    </a:schemeClr>
                  </a:gs>
                  <a:gs pos="25319">
                    <a:schemeClr val="bg1">
                      <a:alpha val="0"/>
                    </a:schemeClr>
                  </a:gs>
                  <a:gs pos="100000">
                    <a:srgbClr val="E32526"/>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73" name="Agrupar 57"/>
          <p:cNvGrpSpPr/>
          <p:nvPr/>
        </p:nvGrpSpPr>
        <p:grpSpPr>
          <a:xfrm rot="20240896">
            <a:off x="4523171" y="3180830"/>
            <a:ext cx="2839580" cy="279775"/>
            <a:chOff x="324711" y="1929826"/>
            <a:chExt cx="3092583" cy="476250"/>
          </a:xfrm>
        </p:grpSpPr>
        <p:sp>
          <p:nvSpPr>
            <p:cNvPr id="74" name="[Right Arrow 21]">
              <a:extLst>
                <a:ext uri="{FF2B5EF4-FFF2-40B4-BE49-F238E27FC236}">
                  <a16:creationId xmlns="" xmlns:a16="http://schemas.microsoft.com/office/drawing/2014/main" id="{0B7169FE-3367-4031-84FC-26050A1D9E62}"/>
                </a:ext>
              </a:extLst>
            </p:cNvPr>
            <p:cNvSpPr>
              <a:spLocks/>
            </p:cNvSpPr>
            <p:nvPr/>
          </p:nvSpPr>
          <p:spPr>
            <a:xfrm>
              <a:off x="1984182" y="1985071"/>
              <a:ext cx="1340729" cy="365760"/>
            </a:xfrm>
            <a:prstGeom prst="homePlate">
              <a:avLst/>
            </a:prstGeom>
            <a:solidFill>
              <a:srgbClr val="FF0000"/>
            </a:solidFill>
            <a:ln>
              <a:noFill/>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lvl="0" fontAlgn="auto">
                <a:lnSpc>
                  <a:spcPct val="90000"/>
                </a:lnSpc>
                <a:spcBef>
                  <a:spcPts val="624"/>
                </a:spcBef>
                <a:spcAft>
                  <a:spcPts val="0"/>
                </a:spcAft>
                <a:buClr>
                  <a:srgbClr val="D52B1E"/>
                </a:buClr>
                <a:buSzPct val="110000"/>
                <a:defRPr/>
              </a:pPr>
              <a:r>
                <a:rPr lang="en-US" sz="1300" dirty="0" smtClean="0">
                  <a:solidFill>
                    <a:schemeClr val="bg1"/>
                  </a:solidFill>
                  <a:latin typeface="Calibri" panose="020F0502020204030204" pitchFamily="34" charset="0"/>
                  <a:ea typeface="ＭＳ Ｐゴシック"/>
                  <a:cs typeface="Calibri" panose="020F0502020204030204" pitchFamily="34" charset="0"/>
                </a:rPr>
                <a:t>Specification</a:t>
              </a:r>
              <a:endParaRPr kumimoji="0" lang="en-US" sz="13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75" name="[Right Arrow 21]">
              <a:extLst>
                <a:ext uri="{FF2B5EF4-FFF2-40B4-BE49-F238E27FC236}">
                  <a16:creationId xmlns="" xmlns:a16="http://schemas.microsoft.com/office/drawing/2014/main" id="{5DB03471-8314-48D6-A0F8-004C22F8B379}"/>
                </a:ext>
              </a:extLst>
            </p:cNvPr>
            <p:cNvSpPr>
              <a:spLocks/>
            </p:cNvSpPr>
            <p:nvPr/>
          </p:nvSpPr>
          <p:spPr>
            <a:xfrm>
              <a:off x="324711" y="1929826"/>
              <a:ext cx="3092583" cy="476250"/>
            </a:xfrm>
            <a:prstGeom prst="homePlate">
              <a:avLst/>
            </a:prstGeom>
            <a:noFill/>
            <a:ln w="28575">
              <a:gradFill flip="none" rotWithShape="1">
                <a:gsLst>
                  <a:gs pos="78000">
                    <a:schemeClr val="accent1">
                      <a:lumMod val="5000"/>
                      <a:lumOff val="95000"/>
                      <a:alpha val="0"/>
                    </a:schemeClr>
                  </a:gs>
                  <a:gs pos="25319">
                    <a:schemeClr val="bg1">
                      <a:alpha val="0"/>
                    </a:schemeClr>
                  </a:gs>
                  <a:gs pos="100000">
                    <a:srgbClr val="E32526"/>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76" name="Agrupar 57"/>
          <p:cNvGrpSpPr/>
          <p:nvPr/>
        </p:nvGrpSpPr>
        <p:grpSpPr>
          <a:xfrm rot="20240896">
            <a:off x="5949322" y="3539273"/>
            <a:ext cx="2839580" cy="279775"/>
            <a:chOff x="324711" y="1929826"/>
            <a:chExt cx="3092583" cy="476250"/>
          </a:xfrm>
        </p:grpSpPr>
        <p:sp>
          <p:nvSpPr>
            <p:cNvPr id="77" name="[Right Arrow 21]">
              <a:extLst>
                <a:ext uri="{FF2B5EF4-FFF2-40B4-BE49-F238E27FC236}">
                  <a16:creationId xmlns="" xmlns:a16="http://schemas.microsoft.com/office/drawing/2014/main" id="{0B7169FE-3367-4031-84FC-26050A1D9E62}"/>
                </a:ext>
              </a:extLst>
            </p:cNvPr>
            <p:cNvSpPr>
              <a:spLocks/>
            </p:cNvSpPr>
            <p:nvPr/>
          </p:nvSpPr>
          <p:spPr>
            <a:xfrm>
              <a:off x="1984182" y="1985071"/>
              <a:ext cx="1340729" cy="365760"/>
            </a:xfrm>
            <a:prstGeom prst="homePlate">
              <a:avLst/>
            </a:prstGeom>
            <a:solidFill>
              <a:srgbClr val="FF0000"/>
            </a:solidFill>
            <a:ln>
              <a:noFill/>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lvl="0" fontAlgn="auto">
                <a:lnSpc>
                  <a:spcPct val="90000"/>
                </a:lnSpc>
                <a:spcBef>
                  <a:spcPts val="624"/>
                </a:spcBef>
                <a:spcAft>
                  <a:spcPts val="0"/>
                </a:spcAft>
                <a:buClr>
                  <a:srgbClr val="D52B1E"/>
                </a:buClr>
                <a:buSzPct val="110000"/>
                <a:defRPr/>
              </a:pPr>
              <a:r>
                <a:rPr lang="en-US" sz="1300" dirty="0" smtClean="0">
                  <a:solidFill>
                    <a:schemeClr val="bg1"/>
                  </a:solidFill>
                  <a:latin typeface="Calibri" panose="020F0502020204030204" pitchFamily="34" charset="0"/>
                  <a:ea typeface="ＭＳ Ｐゴシック"/>
                  <a:cs typeface="Calibri" panose="020F0502020204030204" pitchFamily="34" charset="0"/>
                </a:rPr>
                <a:t>Specification</a:t>
              </a:r>
              <a:endParaRPr kumimoji="0" lang="en-US" sz="13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78" name="[Right Arrow 21]">
              <a:extLst>
                <a:ext uri="{FF2B5EF4-FFF2-40B4-BE49-F238E27FC236}">
                  <a16:creationId xmlns="" xmlns:a16="http://schemas.microsoft.com/office/drawing/2014/main" id="{5DB03471-8314-48D6-A0F8-004C22F8B379}"/>
                </a:ext>
              </a:extLst>
            </p:cNvPr>
            <p:cNvSpPr>
              <a:spLocks/>
            </p:cNvSpPr>
            <p:nvPr/>
          </p:nvSpPr>
          <p:spPr>
            <a:xfrm>
              <a:off x="324711" y="1929826"/>
              <a:ext cx="3092583" cy="476250"/>
            </a:xfrm>
            <a:prstGeom prst="homePlate">
              <a:avLst/>
            </a:prstGeom>
            <a:noFill/>
            <a:ln w="28575">
              <a:gradFill flip="none" rotWithShape="1">
                <a:gsLst>
                  <a:gs pos="78000">
                    <a:schemeClr val="accent1">
                      <a:lumMod val="5000"/>
                      <a:lumOff val="95000"/>
                      <a:alpha val="0"/>
                    </a:schemeClr>
                  </a:gs>
                  <a:gs pos="25319">
                    <a:schemeClr val="bg1">
                      <a:alpha val="0"/>
                    </a:schemeClr>
                  </a:gs>
                  <a:gs pos="100000">
                    <a:srgbClr val="E32526"/>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79" name="Agrupar 57"/>
          <p:cNvGrpSpPr/>
          <p:nvPr/>
        </p:nvGrpSpPr>
        <p:grpSpPr>
          <a:xfrm rot="20240896">
            <a:off x="8433331" y="3157104"/>
            <a:ext cx="2839580" cy="279775"/>
            <a:chOff x="324711" y="1929826"/>
            <a:chExt cx="3092583" cy="476250"/>
          </a:xfrm>
        </p:grpSpPr>
        <p:sp>
          <p:nvSpPr>
            <p:cNvPr id="80" name="[Right Arrow 21]">
              <a:extLst>
                <a:ext uri="{FF2B5EF4-FFF2-40B4-BE49-F238E27FC236}">
                  <a16:creationId xmlns="" xmlns:a16="http://schemas.microsoft.com/office/drawing/2014/main" id="{0B7169FE-3367-4031-84FC-26050A1D9E62}"/>
                </a:ext>
              </a:extLst>
            </p:cNvPr>
            <p:cNvSpPr>
              <a:spLocks/>
            </p:cNvSpPr>
            <p:nvPr/>
          </p:nvSpPr>
          <p:spPr>
            <a:xfrm>
              <a:off x="1984182" y="1985071"/>
              <a:ext cx="1340729" cy="365760"/>
            </a:xfrm>
            <a:prstGeom prst="homePlate">
              <a:avLst/>
            </a:prstGeom>
            <a:solidFill>
              <a:srgbClr val="FF0000"/>
            </a:solidFill>
            <a:ln>
              <a:noFill/>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nchor="ctr"/>
            <a:lstStyle/>
            <a:p>
              <a:pPr lvl="0" fontAlgn="auto">
                <a:lnSpc>
                  <a:spcPct val="90000"/>
                </a:lnSpc>
                <a:spcBef>
                  <a:spcPts val="624"/>
                </a:spcBef>
                <a:spcAft>
                  <a:spcPts val="0"/>
                </a:spcAft>
                <a:buClr>
                  <a:srgbClr val="D52B1E"/>
                </a:buClr>
                <a:buSzPct val="110000"/>
                <a:defRPr/>
              </a:pPr>
              <a:r>
                <a:rPr lang="en-US" sz="1300" dirty="0" smtClean="0">
                  <a:solidFill>
                    <a:schemeClr val="bg1"/>
                  </a:solidFill>
                  <a:latin typeface="Calibri" panose="020F0502020204030204" pitchFamily="34" charset="0"/>
                  <a:ea typeface="ＭＳ Ｐゴシック"/>
                  <a:cs typeface="Calibri" panose="020F0502020204030204" pitchFamily="34" charset="0"/>
                </a:rPr>
                <a:t>Specification</a:t>
              </a:r>
              <a:endParaRPr kumimoji="0" lang="en-US" sz="13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81" name="[Right Arrow 21]">
              <a:extLst>
                <a:ext uri="{FF2B5EF4-FFF2-40B4-BE49-F238E27FC236}">
                  <a16:creationId xmlns="" xmlns:a16="http://schemas.microsoft.com/office/drawing/2014/main" id="{5DB03471-8314-48D6-A0F8-004C22F8B379}"/>
                </a:ext>
              </a:extLst>
            </p:cNvPr>
            <p:cNvSpPr>
              <a:spLocks/>
            </p:cNvSpPr>
            <p:nvPr/>
          </p:nvSpPr>
          <p:spPr>
            <a:xfrm>
              <a:off x="324711" y="1929826"/>
              <a:ext cx="3092583" cy="476250"/>
            </a:xfrm>
            <a:prstGeom prst="homePlate">
              <a:avLst/>
            </a:prstGeom>
            <a:noFill/>
            <a:ln w="28575">
              <a:gradFill flip="none" rotWithShape="1">
                <a:gsLst>
                  <a:gs pos="78000">
                    <a:schemeClr val="accent1">
                      <a:lumMod val="5000"/>
                      <a:lumOff val="95000"/>
                      <a:alpha val="0"/>
                    </a:schemeClr>
                  </a:gs>
                  <a:gs pos="25319">
                    <a:schemeClr val="bg1">
                      <a:alpha val="0"/>
                    </a:schemeClr>
                  </a:gs>
                  <a:gs pos="100000">
                    <a:srgbClr val="E32526"/>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54562388"/>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err="1" smtClean="0"/>
              <a:t>Caracteristicas</a:t>
            </a:r>
            <a:r>
              <a:rPr lang="en-US" dirty="0" smtClean="0"/>
              <a:t> Claves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30806145"/>
              </p:ext>
            </p:extLst>
          </p:nvPr>
        </p:nvGraphicFramePr>
        <p:xfrm>
          <a:off x="1345842" y="2133697"/>
          <a:ext cx="9279228" cy="1854200"/>
        </p:xfrm>
        <a:graphic>
          <a:graphicData uri="http://schemas.openxmlformats.org/drawingml/2006/table">
            <a:tbl>
              <a:tblPr firstRow="1" bandRow="1">
                <a:tableStyleId>{5C22544A-7EE6-4342-B048-85BDC9FD1C3A}</a:tableStyleId>
              </a:tblPr>
              <a:tblGrid>
                <a:gridCol w="4639614">
                  <a:extLst>
                    <a:ext uri="{9D8B030D-6E8A-4147-A177-3AD203B41FA5}">
                      <a16:colId xmlns="" xmlns:a16="http://schemas.microsoft.com/office/drawing/2014/main" val="20000"/>
                    </a:ext>
                  </a:extLst>
                </a:gridCol>
                <a:gridCol w="4639614">
                  <a:extLst>
                    <a:ext uri="{9D8B030D-6E8A-4147-A177-3AD203B41FA5}">
                      <a16:colId xmlns="" xmlns:a16="http://schemas.microsoft.com/office/drawing/2014/main" val="20001"/>
                    </a:ext>
                  </a:extLst>
                </a:gridCol>
              </a:tblGrid>
              <a:tr h="370840">
                <a:tc>
                  <a:txBody>
                    <a:bodyPr/>
                    <a:lstStyle/>
                    <a:p>
                      <a:pPr algn="ctr"/>
                      <a:r>
                        <a:rPr lang="en-US" dirty="0" smtClean="0"/>
                        <a:t>Company</a:t>
                      </a:r>
                      <a:endParaRPr lang="en-US" dirty="0"/>
                    </a:p>
                  </a:txBody>
                  <a:tcPr/>
                </a:tc>
                <a:tc>
                  <a:txBody>
                    <a:bodyPr/>
                    <a:lstStyle/>
                    <a:p>
                      <a:pPr algn="ctr"/>
                      <a:r>
                        <a:rPr lang="en-US" dirty="0" smtClean="0"/>
                        <a:t>Range</a:t>
                      </a:r>
                      <a:r>
                        <a:rPr lang="en-US" baseline="0" dirty="0" smtClean="0"/>
                        <a:t> of operation in Cooling</a:t>
                      </a:r>
                      <a:endParaRPr lang="en-US" dirty="0"/>
                    </a:p>
                  </a:txBody>
                  <a:tcPr/>
                </a:tc>
                <a:extLst>
                  <a:ext uri="{0D108BD9-81ED-4DB2-BD59-A6C34878D82A}">
                    <a16:rowId xmlns="" xmlns:a16="http://schemas.microsoft.com/office/drawing/2014/main" val="10000"/>
                  </a:ext>
                </a:extLst>
              </a:tr>
              <a:tr h="370840">
                <a:tc>
                  <a:txBody>
                    <a:bodyPr/>
                    <a:lstStyle/>
                    <a:p>
                      <a:pPr algn="ctr"/>
                      <a:r>
                        <a:rPr lang="en-US" sz="1600" dirty="0" smtClean="0"/>
                        <a:t>Mitsubishi – Y-Series</a:t>
                      </a:r>
                      <a:endParaRPr lang="en-US" sz="1600" dirty="0"/>
                    </a:p>
                  </a:txBody>
                  <a:tcPr/>
                </a:tc>
                <a:tc>
                  <a:txBody>
                    <a:bodyPr/>
                    <a:lstStyle/>
                    <a:p>
                      <a:pPr algn="ctr"/>
                      <a:r>
                        <a:rPr lang="en-US" sz="1600" dirty="0" smtClean="0"/>
                        <a:t>-5 ~ </a:t>
                      </a:r>
                      <a:r>
                        <a:rPr lang="en-US" sz="1600" b="1" dirty="0" smtClean="0">
                          <a:solidFill>
                            <a:srgbClr val="FF0000"/>
                          </a:solidFill>
                        </a:rPr>
                        <a:t>52 C</a:t>
                      </a:r>
                      <a:endParaRPr lang="en-US" sz="1600" b="1" dirty="0">
                        <a:solidFill>
                          <a:srgbClr val="FF0000"/>
                        </a:solidFill>
                      </a:endParaRPr>
                    </a:p>
                  </a:txBody>
                  <a:tcPr/>
                </a:tc>
                <a:extLst>
                  <a:ext uri="{0D108BD9-81ED-4DB2-BD59-A6C34878D82A}">
                    <a16:rowId xmlns="" xmlns:a16="http://schemas.microsoft.com/office/drawing/2014/main" val="10001"/>
                  </a:ext>
                </a:extLst>
              </a:tr>
              <a:tr h="370840">
                <a:tc>
                  <a:txBody>
                    <a:bodyPr/>
                    <a:lstStyle/>
                    <a:p>
                      <a:pPr algn="ctr"/>
                      <a:r>
                        <a:rPr lang="en-US" sz="1600" dirty="0" smtClean="0"/>
                        <a:t>Daikin - VRV IV</a:t>
                      </a:r>
                      <a:endParaRPr lang="en-US"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smtClean="0"/>
                        <a:t>-5 ~ 43 C</a:t>
                      </a:r>
                    </a:p>
                  </a:txBody>
                  <a:tcPr/>
                </a:tc>
                <a:extLst>
                  <a:ext uri="{0D108BD9-81ED-4DB2-BD59-A6C34878D82A}">
                    <a16:rowId xmlns="" xmlns:a16="http://schemas.microsoft.com/office/drawing/2014/main" val="10002"/>
                  </a:ext>
                </a:extLst>
              </a:tr>
              <a:tr h="370840">
                <a:tc>
                  <a:txBody>
                    <a:bodyPr/>
                    <a:lstStyle/>
                    <a:p>
                      <a:pPr algn="ctr"/>
                      <a:r>
                        <a:rPr lang="en-US" sz="1600" dirty="0" smtClean="0"/>
                        <a:t>Samsung – DMV S</a:t>
                      </a:r>
                      <a:endParaRPr lang="en-US" sz="1600" dirty="0"/>
                    </a:p>
                  </a:txBody>
                  <a:tcPr/>
                </a:tc>
                <a:tc>
                  <a:txBody>
                    <a:bodyPr/>
                    <a:lstStyle/>
                    <a:p>
                      <a:pPr algn="ctr"/>
                      <a:r>
                        <a:rPr lang="en-US" sz="1600" dirty="0" smtClean="0"/>
                        <a:t>-5 ~ 49 C</a:t>
                      </a:r>
                      <a:endParaRPr lang="en-US" sz="1600" dirty="0"/>
                    </a:p>
                  </a:txBody>
                  <a:tcPr/>
                </a:tc>
                <a:extLst>
                  <a:ext uri="{0D108BD9-81ED-4DB2-BD59-A6C34878D82A}">
                    <a16:rowId xmlns="" xmlns:a16="http://schemas.microsoft.com/office/drawing/2014/main" val="10003"/>
                  </a:ext>
                </a:extLst>
              </a:tr>
              <a:tr h="370840">
                <a:tc>
                  <a:txBody>
                    <a:bodyPr/>
                    <a:lstStyle/>
                    <a:p>
                      <a:pPr algn="ctr"/>
                      <a:r>
                        <a:rPr lang="en-US" sz="1600" dirty="0" smtClean="0"/>
                        <a:t>LG – Multi V IV</a:t>
                      </a:r>
                      <a:endParaRPr lang="en-US" sz="1600" dirty="0"/>
                    </a:p>
                  </a:txBody>
                  <a:tcPr/>
                </a:tc>
                <a:tc>
                  <a:txBody>
                    <a:bodyPr/>
                    <a:lstStyle/>
                    <a:p>
                      <a:pPr algn="ctr"/>
                      <a:r>
                        <a:rPr lang="en-US" sz="1600" dirty="0" smtClean="0"/>
                        <a:t>-5 ~ 43C</a:t>
                      </a:r>
                      <a:endParaRPr lang="en-US" sz="1600" dirty="0"/>
                    </a:p>
                  </a:txBody>
                  <a:tcPr/>
                </a:tc>
                <a:extLst>
                  <a:ext uri="{0D108BD9-81ED-4DB2-BD59-A6C34878D82A}">
                    <a16:rowId xmlns="" xmlns:a16="http://schemas.microsoft.com/office/drawing/2014/main" val="10004"/>
                  </a:ext>
                </a:extLst>
              </a:tr>
            </a:tbl>
          </a:graphicData>
        </a:graphic>
      </p:graphicFrame>
      <p:sp>
        <p:nvSpPr>
          <p:cNvPr id="7" name="TextBox 6"/>
          <p:cNvSpPr txBox="1"/>
          <p:nvPr/>
        </p:nvSpPr>
        <p:spPr bwMode="auto">
          <a:xfrm>
            <a:off x="1324672" y="5396197"/>
            <a:ext cx="90845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smtClean="0">
                <a:solidFill>
                  <a:srgbClr val="FF0000"/>
                </a:solidFill>
              </a:rPr>
              <a:t>Los </a:t>
            </a:r>
            <a:r>
              <a:rPr lang="en-US" dirty="0" err="1" smtClean="0">
                <a:solidFill>
                  <a:srgbClr val="FF0000"/>
                </a:solidFill>
              </a:rPr>
              <a:t>dias</a:t>
            </a:r>
            <a:r>
              <a:rPr lang="en-US" dirty="0" smtClean="0">
                <a:solidFill>
                  <a:srgbClr val="FF0000"/>
                </a:solidFill>
              </a:rPr>
              <a:t> mas </a:t>
            </a:r>
            <a:r>
              <a:rPr lang="en-US" dirty="0" err="1" smtClean="0">
                <a:solidFill>
                  <a:srgbClr val="FF0000"/>
                </a:solidFill>
              </a:rPr>
              <a:t>calientes</a:t>
            </a:r>
            <a:r>
              <a:rPr lang="en-US" dirty="0" smtClean="0">
                <a:solidFill>
                  <a:srgbClr val="FF0000"/>
                </a:solidFill>
              </a:rPr>
              <a:t> no son un </a:t>
            </a:r>
            <a:r>
              <a:rPr lang="en-US" dirty="0" err="1" smtClean="0">
                <a:solidFill>
                  <a:srgbClr val="FF0000"/>
                </a:solidFill>
              </a:rPr>
              <a:t>problema</a:t>
            </a:r>
            <a:r>
              <a:rPr lang="en-US" dirty="0" smtClean="0">
                <a:solidFill>
                  <a:srgbClr val="FF0000"/>
                </a:solidFill>
              </a:rPr>
              <a:t>…</a:t>
            </a:r>
            <a:endParaRPr lang="en-US" dirty="0" smtClean="0">
              <a:solidFill>
                <a:srgbClr val="FF0000"/>
              </a:solidFill>
            </a:endParaRPr>
          </a:p>
        </p:txBody>
      </p:sp>
    </p:spTree>
    <p:extLst>
      <p:ext uri="{BB962C8B-B14F-4D97-AF65-F5344CB8AC3E}">
        <p14:creationId xmlns:p14="http://schemas.microsoft.com/office/powerpoint/2010/main" val="672868969"/>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err="1" smtClean="0"/>
              <a:t>Caracteristicas</a:t>
            </a:r>
            <a:r>
              <a:rPr lang="en-US" dirty="0" smtClean="0"/>
              <a:t> Claves</a:t>
            </a:r>
            <a:endParaRPr lang="en-US" dirty="0"/>
          </a:p>
        </p:txBody>
      </p:sp>
      <p:graphicFrame>
        <p:nvGraphicFramePr>
          <p:cNvPr id="4" name="Content Placeholder 5"/>
          <p:cNvGraphicFramePr>
            <a:graphicFrameLocks noGrp="1"/>
          </p:cNvGraphicFramePr>
          <p:nvPr>
            <p:ph idx="1"/>
            <p:extLst>
              <p:ext uri="{D42A27DB-BD31-4B8C-83A1-F6EECF244321}">
                <p14:modId xmlns:p14="http://schemas.microsoft.com/office/powerpoint/2010/main" val="1069262972"/>
              </p:ext>
            </p:extLst>
          </p:nvPr>
        </p:nvGraphicFramePr>
        <p:xfrm>
          <a:off x="1345842" y="2133697"/>
          <a:ext cx="9279228" cy="2062480"/>
        </p:xfrm>
        <a:graphic>
          <a:graphicData uri="http://schemas.openxmlformats.org/drawingml/2006/table">
            <a:tbl>
              <a:tblPr firstRow="1" bandRow="1">
                <a:tableStyleId>{5C22544A-7EE6-4342-B048-85BDC9FD1C3A}</a:tableStyleId>
              </a:tblPr>
              <a:tblGrid>
                <a:gridCol w="4639614">
                  <a:extLst>
                    <a:ext uri="{9D8B030D-6E8A-4147-A177-3AD203B41FA5}">
                      <a16:colId xmlns="" xmlns:a16="http://schemas.microsoft.com/office/drawing/2014/main" val="20000"/>
                    </a:ext>
                  </a:extLst>
                </a:gridCol>
                <a:gridCol w="4639614">
                  <a:extLst>
                    <a:ext uri="{9D8B030D-6E8A-4147-A177-3AD203B41FA5}">
                      <a16:colId xmlns="" xmlns:a16="http://schemas.microsoft.com/office/drawing/2014/main" val="20001"/>
                    </a:ext>
                  </a:extLst>
                </a:gridCol>
              </a:tblGrid>
              <a:tr h="370840">
                <a:tc>
                  <a:txBody>
                    <a:bodyPr/>
                    <a:lstStyle/>
                    <a:p>
                      <a:pPr algn="ctr"/>
                      <a:r>
                        <a:rPr lang="en-US" dirty="0" smtClean="0"/>
                        <a:t>Company</a:t>
                      </a:r>
                      <a:endParaRPr lang="en-US" dirty="0"/>
                    </a:p>
                  </a:txBody>
                  <a:tcPr/>
                </a:tc>
                <a:tc>
                  <a:txBody>
                    <a:bodyPr/>
                    <a:lstStyle/>
                    <a:p>
                      <a:pPr algn="ctr"/>
                      <a:r>
                        <a:rPr lang="en-US" dirty="0" smtClean="0"/>
                        <a:t>Warranty</a:t>
                      </a:r>
                      <a:endParaRPr lang="en-US" dirty="0"/>
                    </a:p>
                  </a:txBody>
                  <a:tcPr/>
                </a:tc>
                <a:extLst>
                  <a:ext uri="{0D108BD9-81ED-4DB2-BD59-A6C34878D82A}">
                    <a16:rowId xmlns="" xmlns:a16="http://schemas.microsoft.com/office/drawing/2014/main" val="10000"/>
                  </a:ext>
                </a:extLst>
              </a:tr>
              <a:tr h="370840">
                <a:tc>
                  <a:txBody>
                    <a:bodyPr/>
                    <a:lstStyle/>
                    <a:p>
                      <a:pPr algn="ctr"/>
                      <a:r>
                        <a:rPr lang="en-US" sz="1600" dirty="0" smtClean="0"/>
                        <a:t>Mitsubishi</a:t>
                      </a:r>
                      <a:endParaRPr lang="en-US" sz="1600" dirty="0"/>
                    </a:p>
                  </a:txBody>
                  <a:tcPr/>
                </a:tc>
                <a:tc>
                  <a:txBody>
                    <a:bodyPr/>
                    <a:lstStyle/>
                    <a:p>
                      <a:pPr algn="ctr"/>
                      <a:r>
                        <a:rPr lang="en-US" sz="1600" dirty="0" smtClean="0"/>
                        <a:t>Standard 7 years</a:t>
                      </a:r>
                      <a:r>
                        <a:rPr lang="en-US" sz="1600" baseline="0" dirty="0" smtClean="0"/>
                        <a:t> compressor 1 year parts</a:t>
                      </a:r>
                    </a:p>
                    <a:p>
                      <a:pPr algn="ctr"/>
                      <a:r>
                        <a:rPr lang="en-US" sz="1600" baseline="0" dirty="0" smtClean="0"/>
                        <a:t>Extended 10 years compressor 10 years part</a:t>
                      </a:r>
                      <a:endParaRPr lang="en-US" sz="1600" dirty="0"/>
                    </a:p>
                  </a:txBody>
                  <a:tcPr/>
                </a:tc>
                <a:extLst>
                  <a:ext uri="{0D108BD9-81ED-4DB2-BD59-A6C34878D82A}">
                    <a16:rowId xmlns="" xmlns:a16="http://schemas.microsoft.com/office/drawing/2014/main" val="10001"/>
                  </a:ext>
                </a:extLst>
              </a:tr>
              <a:tr h="370840">
                <a:tc>
                  <a:txBody>
                    <a:bodyPr/>
                    <a:lstStyle/>
                    <a:p>
                      <a:pPr algn="ctr"/>
                      <a:r>
                        <a:rPr lang="en-US" sz="1600" dirty="0" smtClean="0"/>
                        <a:t>Daikin</a:t>
                      </a:r>
                      <a:endParaRPr lang="en-US"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smtClean="0"/>
                        <a:t>5 years</a:t>
                      </a:r>
                      <a:r>
                        <a:rPr lang="en-US" sz="1600" baseline="0" dirty="0" smtClean="0"/>
                        <a:t> compressor 2 years parts</a:t>
                      </a:r>
                    </a:p>
                  </a:txBody>
                  <a:tcPr/>
                </a:tc>
                <a:extLst>
                  <a:ext uri="{0D108BD9-81ED-4DB2-BD59-A6C34878D82A}">
                    <a16:rowId xmlns="" xmlns:a16="http://schemas.microsoft.com/office/drawing/2014/main" val="10002"/>
                  </a:ext>
                </a:extLst>
              </a:tr>
              <a:tr h="370840">
                <a:tc>
                  <a:txBody>
                    <a:bodyPr/>
                    <a:lstStyle/>
                    <a:p>
                      <a:pPr algn="ctr"/>
                      <a:r>
                        <a:rPr lang="en-US" sz="1600" dirty="0" smtClean="0"/>
                        <a:t>Samsung </a:t>
                      </a:r>
                      <a:endParaRPr lang="en-US" sz="1600" dirty="0"/>
                    </a:p>
                  </a:txBody>
                  <a:tcPr/>
                </a:tc>
                <a:tc>
                  <a:txBody>
                    <a:bodyPr/>
                    <a:lstStyle/>
                    <a:p>
                      <a:pPr algn="ctr"/>
                      <a:r>
                        <a:rPr lang="en-US" sz="1600" dirty="0" smtClean="0"/>
                        <a:t>5</a:t>
                      </a:r>
                      <a:r>
                        <a:rPr lang="en-US" sz="1600" baseline="0" dirty="0" smtClean="0"/>
                        <a:t> years compressor 1 year parts</a:t>
                      </a:r>
                      <a:endParaRPr lang="en-US" sz="1600" dirty="0"/>
                    </a:p>
                  </a:txBody>
                  <a:tcPr/>
                </a:tc>
                <a:extLst>
                  <a:ext uri="{0D108BD9-81ED-4DB2-BD59-A6C34878D82A}">
                    <a16:rowId xmlns="" xmlns:a16="http://schemas.microsoft.com/office/drawing/2014/main" val="10003"/>
                  </a:ext>
                </a:extLst>
              </a:tr>
              <a:tr h="370840">
                <a:tc>
                  <a:txBody>
                    <a:bodyPr/>
                    <a:lstStyle/>
                    <a:p>
                      <a:pPr algn="ctr"/>
                      <a:r>
                        <a:rPr lang="en-US" sz="1600" dirty="0" smtClean="0"/>
                        <a:t>LG</a:t>
                      </a:r>
                      <a:endParaRPr lang="en-US" sz="1600" dirty="0"/>
                    </a:p>
                  </a:txBody>
                  <a:tcPr/>
                </a:tc>
                <a:tc>
                  <a:txBody>
                    <a:bodyPr/>
                    <a:lstStyle/>
                    <a:p>
                      <a:pPr algn="ctr"/>
                      <a:r>
                        <a:rPr lang="en-US" sz="1600" dirty="0" smtClean="0"/>
                        <a:t>Standard</a:t>
                      </a:r>
                      <a:r>
                        <a:rPr lang="en-US" sz="1600" baseline="0" dirty="0" smtClean="0"/>
                        <a:t> </a:t>
                      </a:r>
                      <a:r>
                        <a:rPr lang="en-US" sz="1600" dirty="0" smtClean="0"/>
                        <a:t>5 years compressor 2 year</a:t>
                      </a:r>
                      <a:r>
                        <a:rPr lang="en-US" sz="1600" baseline="0" dirty="0" smtClean="0"/>
                        <a:t> parts</a:t>
                      </a:r>
                      <a:endParaRPr lang="en-US" sz="1600" dirty="0"/>
                    </a:p>
                  </a:txBody>
                  <a:tcPr/>
                </a:tc>
                <a:extLst>
                  <a:ext uri="{0D108BD9-81ED-4DB2-BD59-A6C34878D82A}">
                    <a16:rowId xmlns="" xmlns:a16="http://schemas.microsoft.com/office/drawing/2014/main" val="10004"/>
                  </a:ext>
                </a:extLst>
              </a:tr>
            </a:tbl>
          </a:graphicData>
        </a:graphic>
      </p:graphicFrame>
      <p:sp>
        <p:nvSpPr>
          <p:cNvPr id="6" name="TextBox 5"/>
          <p:cNvSpPr txBox="1"/>
          <p:nvPr/>
        </p:nvSpPr>
        <p:spPr bwMode="auto">
          <a:xfrm>
            <a:off x="3139164" y="5024319"/>
            <a:ext cx="61927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err="1" smtClean="0">
                <a:solidFill>
                  <a:srgbClr val="FF0000"/>
                </a:solidFill>
              </a:rPr>
              <a:t>Calidad</a:t>
            </a:r>
            <a:r>
              <a:rPr lang="en-US" dirty="0" smtClean="0">
                <a:solidFill>
                  <a:srgbClr val="FF0000"/>
                </a:solidFill>
              </a:rPr>
              <a:t> con </a:t>
            </a:r>
            <a:r>
              <a:rPr lang="en-US" dirty="0" err="1" smtClean="0">
                <a:solidFill>
                  <a:srgbClr val="FF0000"/>
                </a:solidFill>
              </a:rPr>
              <a:t>Responsibilidad</a:t>
            </a:r>
            <a:r>
              <a:rPr lang="en-US" dirty="0" smtClean="0">
                <a:solidFill>
                  <a:srgbClr val="FF0000"/>
                </a:solidFill>
              </a:rPr>
              <a:t>…</a:t>
            </a:r>
            <a:endParaRPr lang="en-US" dirty="0" smtClean="0">
              <a:solidFill>
                <a:srgbClr val="FF0000"/>
              </a:solidFill>
            </a:endParaRPr>
          </a:p>
        </p:txBody>
      </p:sp>
    </p:spTree>
    <p:extLst>
      <p:ext uri="{BB962C8B-B14F-4D97-AF65-F5344CB8AC3E}">
        <p14:creationId xmlns:p14="http://schemas.microsoft.com/office/powerpoint/2010/main" val="677391557"/>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520700" y="-193364"/>
            <a:ext cx="10972800" cy="1600200"/>
          </a:xfrm>
        </p:spPr>
        <p:txBody>
          <a:bodyPr/>
          <a:lstStyle/>
          <a:p>
            <a:r>
              <a:rPr lang="en-US" dirty="0" err="1" smtClean="0"/>
              <a:t>Caracteristicas</a:t>
            </a:r>
            <a:r>
              <a:rPr lang="en-US" dirty="0" smtClean="0"/>
              <a:t> Claves</a:t>
            </a:r>
            <a:endParaRPr lang="en-US" dirty="0"/>
          </a:p>
        </p:txBody>
      </p:sp>
      <p:sp>
        <p:nvSpPr>
          <p:cNvPr id="6" name="Content Placeholder 2"/>
          <p:cNvSpPr>
            <a:spLocks noGrp="1"/>
          </p:cNvSpPr>
          <p:nvPr>
            <p:ph idx="1"/>
          </p:nvPr>
        </p:nvSpPr>
        <p:spPr>
          <a:xfrm>
            <a:off x="383809" y="2084598"/>
            <a:ext cx="4040188" cy="3951288"/>
          </a:xfrm>
          <a:prstGeom prst="rect">
            <a:avLst/>
          </a:prstGeom>
        </p:spPr>
        <p:txBody>
          <a:bodyPr/>
          <a:lstStyle/>
          <a:p>
            <a:r>
              <a:rPr lang="en-US" sz="1800" dirty="0" smtClean="0"/>
              <a:t>3D i-See sensor </a:t>
            </a:r>
            <a:r>
              <a:rPr lang="en-US" sz="1800" dirty="0" smtClean="0"/>
              <a:t>se </a:t>
            </a:r>
            <a:r>
              <a:rPr lang="en-US" sz="1800" dirty="0" err="1" smtClean="0"/>
              <a:t>usa</a:t>
            </a:r>
            <a:r>
              <a:rPr lang="en-US" sz="1800" dirty="0" smtClean="0"/>
              <a:t> para </a:t>
            </a:r>
            <a:r>
              <a:rPr lang="en-US" sz="1800" dirty="0" err="1" smtClean="0"/>
              <a:t>determinar</a:t>
            </a:r>
            <a:r>
              <a:rPr lang="en-US" sz="1800" dirty="0" smtClean="0"/>
              <a:t> la </a:t>
            </a:r>
            <a:r>
              <a:rPr lang="en-US" sz="1800" dirty="0" err="1" smtClean="0"/>
              <a:t>ocupacion</a:t>
            </a:r>
            <a:endParaRPr lang="en-US" sz="1800" dirty="0" smtClean="0"/>
          </a:p>
          <a:p>
            <a:r>
              <a:rPr lang="en-US" sz="1800" dirty="0" err="1" smtClean="0"/>
              <a:t>OperacionAuto</a:t>
            </a:r>
            <a:r>
              <a:rPr lang="en-US" sz="1800" dirty="0" smtClean="0"/>
              <a:t>-Off </a:t>
            </a:r>
          </a:p>
          <a:p>
            <a:r>
              <a:rPr lang="en-US" sz="1800" dirty="0" smtClean="0"/>
              <a:t>Draft-less </a:t>
            </a:r>
            <a:r>
              <a:rPr lang="en-US" sz="1800" dirty="0" smtClean="0"/>
              <a:t>Mode – Individual automatic louver direction</a:t>
            </a:r>
          </a:p>
          <a:p>
            <a:r>
              <a:rPr lang="en-US" sz="1800" dirty="0" smtClean="0"/>
              <a:t>Cassettes </a:t>
            </a:r>
            <a:r>
              <a:rPr lang="en-US" sz="1800" dirty="0" err="1" smtClean="0"/>
              <a:t>Nuevos</a:t>
            </a:r>
            <a:endParaRPr lang="en-US" sz="1800" dirty="0" smtClean="0"/>
          </a:p>
          <a:p>
            <a:pPr lvl="1"/>
            <a:r>
              <a:rPr lang="en-US" sz="1500" dirty="0" smtClean="0"/>
              <a:t>UL</a:t>
            </a:r>
          </a:p>
          <a:p>
            <a:pPr lvl="2"/>
            <a:r>
              <a:rPr lang="en-US" sz="1200" dirty="0"/>
              <a:t>PLFY-EP</a:t>
            </a:r>
            <a:r>
              <a:rPr lang="en-US" sz="1200" dirty="0" smtClean="0"/>
              <a:t>**NEMU-E</a:t>
            </a:r>
            <a:endParaRPr lang="en-US" sz="1200" dirty="0"/>
          </a:p>
          <a:p>
            <a:pPr lvl="2"/>
            <a:r>
              <a:rPr lang="en-US" sz="1200" dirty="0" smtClean="0"/>
              <a:t>PLFY-P**NFMU-E</a:t>
            </a:r>
          </a:p>
          <a:p>
            <a:pPr lvl="1"/>
            <a:r>
              <a:rPr lang="en-US" sz="1500" dirty="0" smtClean="0"/>
              <a:t>Non-UL</a:t>
            </a:r>
          </a:p>
          <a:p>
            <a:pPr lvl="2"/>
            <a:r>
              <a:rPr lang="en-US" sz="1200" dirty="0" smtClean="0"/>
              <a:t>Optional</a:t>
            </a:r>
            <a:endParaRPr lang="en-US" sz="1200" dirty="0"/>
          </a:p>
          <a:p>
            <a:pPr lvl="1"/>
            <a:endParaRPr lang="en-US" sz="1500" dirty="0" smtClean="0"/>
          </a:p>
          <a:p>
            <a:pPr lvl="2"/>
            <a:endParaRPr lang="en-US" sz="450" dirty="0" smtClean="0"/>
          </a:p>
        </p:txBody>
      </p:sp>
      <p:sp>
        <p:nvSpPr>
          <p:cNvPr id="5" name="Title 3"/>
          <p:cNvSpPr txBox="1">
            <a:spLocks/>
          </p:cNvSpPr>
          <p:nvPr/>
        </p:nvSpPr>
        <p:spPr>
          <a:xfrm>
            <a:off x="-2048492" y="1406836"/>
            <a:ext cx="8229600" cy="708730"/>
          </a:xfrm>
          <a:prstGeom prst="rect">
            <a:avLst/>
          </a:prstGeom>
        </p:spPr>
        <p:txBody>
          <a:bodyPr/>
          <a:lstStyle>
            <a:lvl1pPr algn="ctr" defTabSz="457200" rtl="0" eaLnBrk="1" latinLnBrk="0" hangingPunct="1">
              <a:spcBef>
                <a:spcPct val="0"/>
              </a:spcBef>
              <a:buNone/>
              <a:defRPr sz="3600" b="1" kern="1200">
                <a:solidFill>
                  <a:schemeClr val="tx1"/>
                </a:solidFill>
                <a:latin typeface="Arial" pitchFamily="34" charset="0"/>
                <a:ea typeface="+mj-ea"/>
                <a:cs typeface="Arial"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ysClr val="windowText" lastClr="000000"/>
                </a:solidFill>
                <a:effectLst/>
                <a:uLnTx/>
                <a:uFillTx/>
                <a:latin typeface="Arial" pitchFamily="34" charset="0"/>
                <a:ea typeface="+mj-ea"/>
                <a:cs typeface="Arial" pitchFamily="34" charset="0"/>
              </a:rPr>
              <a:t>3D </a:t>
            </a:r>
            <a:r>
              <a:rPr kumimoji="0" lang="en-US" sz="2800" b="1" i="0" u="none" strike="noStrike" kern="1200" cap="none" spc="0" normalizeH="0" baseline="0" noProof="0" dirty="0" err="1" smtClean="0">
                <a:ln>
                  <a:noFill/>
                </a:ln>
                <a:solidFill>
                  <a:sysClr val="windowText" lastClr="000000"/>
                </a:solidFill>
                <a:effectLst/>
                <a:uLnTx/>
                <a:uFillTx/>
                <a:latin typeface="Arial" pitchFamily="34" charset="0"/>
                <a:ea typeface="+mj-ea"/>
                <a:cs typeface="Arial" pitchFamily="34" charset="0"/>
              </a:rPr>
              <a:t>i</a:t>
            </a:r>
            <a:r>
              <a:rPr kumimoji="0" lang="en-US" sz="2800" b="1" i="0" u="none" strike="noStrike" kern="1200" cap="none" spc="0" normalizeH="0" baseline="0" noProof="0" dirty="0" smtClean="0">
                <a:ln>
                  <a:noFill/>
                </a:ln>
                <a:solidFill>
                  <a:sysClr val="windowText" lastClr="000000"/>
                </a:solidFill>
                <a:effectLst/>
                <a:uLnTx/>
                <a:uFillTx/>
                <a:latin typeface="Arial" pitchFamily="34" charset="0"/>
                <a:ea typeface="+mj-ea"/>
                <a:cs typeface="Arial" pitchFamily="34" charset="0"/>
              </a:rPr>
              <a:t>-See</a:t>
            </a:r>
            <a:r>
              <a:rPr kumimoji="0" lang="en-US" sz="2800" b="1" i="0" u="none" strike="noStrike" kern="1200" cap="none" spc="0" normalizeH="0" noProof="0" dirty="0" smtClean="0">
                <a:ln>
                  <a:noFill/>
                </a:ln>
                <a:solidFill>
                  <a:sysClr val="windowText" lastClr="000000"/>
                </a:solidFill>
                <a:effectLst/>
                <a:uLnTx/>
                <a:uFillTx/>
                <a:latin typeface="Arial" pitchFamily="34" charset="0"/>
                <a:ea typeface="+mj-ea"/>
                <a:cs typeface="Arial" pitchFamily="34" charset="0"/>
              </a:rPr>
              <a:t> Sensor</a:t>
            </a:r>
            <a:endParaRPr kumimoji="0" lang="en-US" sz="28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pic>
        <p:nvPicPr>
          <p:cNvPr id="7" name="Picture 1"/>
          <p:cNvPicPr>
            <a:picLocks noChangeAspect="1" noChangeArrowheads="1"/>
          </p:cNvPicPr>
          <p:nvPr/>
        </p:nvPicPr>
        <p:blipFill>
          <a:blip r:embed="rId2" cstate="print"/>
          <a:srcRect l="31698" t="23828" r="33748" b="14973"/>
          <a:stretch>
            <a:fillRect/>
          </a:stretch>
        </p:blipFill>
        <p:spPr bwMode="auto">
          <a:xfrm>
            <a:off x="4906634" y="1406836"/>
            <a:ext cx="4379021" cy="4360466"/>
          </a:xfrm>
          <a:prstGeom prst="rect">
            <a:avLst/>
          </a:prstGeom>
          <a:noFill/>
          <a:ln w="6350">
            <a:noFill/>
            <a:miter lim="800000"/>
            <a:headEnd/>
            <a:tailEnd type="none" w="med" len="med"/>
          </a:ln>
          <a:effectLst/>
        </p:spPr>
      </p:pic>
      <p:sp>
        <p:nvSpPr>
          <p:cNvPr id="10" name="Title 3"/>
          <p:cNvSpPr txBox="1">
            <a:spLocks/>
          </p:cNvSpPr>
          <p:nvPr/>
        </p:nvSpPr>
        <p:spPr>
          <a:xfrm>
            <a:off x="3779472" y="2721642"/>
            <a:ext cx="8229600" cy="708730"/>
          </a:xfrm>
          <a:prstGeom prst="rect">
            <a:avLst/>
          </a:prstGeom>
        </p:spPr>
        <p:txBody>
          <a:bodyPr/>
          <a:lstStyle>
            <a:lvl1pPr algn="ctr" defTabSz="457200" rtl="0" eaLnBrk="1" latinLnBrk="0" hangingPunct="1">
              <a:spcBef>
                <a:spcPct val="0"/>
              </a:spcBef>
              <a:buNone/>
              <a:defRPr sz="3600" b="1" kern="1200">
                <a:solidFill>
                  <a:schemeClr val="tx1"/>
                </a:solidFill>
                <a:latin typeface="Arial" pitchFamily="34" charset="0"/>
                <a:ea typeface="+mj-ea"/>
                <a:cs typeface="Arial"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3495365692"/>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533400" y="-457200"/>
            <a:ext cx="10972800" cy="1600200"/>
          </a:xfrm>
        </p:spPr>
        <p:txBody>
          <a:bodyPr/>
          <a:lstStyle/>
          <a:p>
            <a:r>
              <a:rPr lang="en-US" dirty="0" err="1" smtClean="0"/>
              <a:t>Caracteristicas</a:t>
            </a:r>
            <a:r>
              <a:rPr lang="en-US" dirty="0" smtClean="0"/>
              <a:t> Claves</a:t>
            </a:r>
            <a:endParaRPr lang="en-US" dirty="0"/>
          </a:p>
        </p:txBody>
      </p:sp>
      <p:sp>
        <p:nvSpPr>
          <p:cNvPr id="6" name="TextBox 5"/>
          <p:cNvSpPr txBox="1"/>
          <p:nvPr/>
        </p:nvSpPr>
        <p:spPr bwMode="auto">
          <a:xfrm>
            <a:off x="2417946" y="5951598"/>
            <a:ext cx="77412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smtClean="0">
                <a:solidFill>
                  <a:srgbClr val="FF0000"/>
                </a:solidFill>
              </a:rPr>
              <a:t>Mucho mas que un </a:t>
            </a:r>
            <a:r>
              <a:rPr lang="en-US" dirty="0" err="1" smtClean="0">
                <a:solidFill>
                  <a:srgbClr val="FF0000"/>
                </a:solidFill>
              </a:rPr>
              <a:t>termostato</a:t>
            </a:r>
            <a:r>
              <a:rPr lang="en-US" dirty="0" smtClean="0">
                <a:solidFill>
                  <a:srgbClr val="FF0000"/>
                </a:solidFill>
              </a:rPr>
              <a:t> </a:t>
            </a:r>
            <a:r>
              <a:rPr lang="en-US" dirty="0" err="1" smtClean="0">
                <a:solidFill>
                  <a:srgbClr val="FF0000"/>
                </a:solidFill>
              </a:rPr>
              <a:t>tipico</a:t>
            </a:r>
            <a:r>
              <a:rPr lang="en-US" dirty="0" smtClean="0">
                <a:solidFill>
                  <a:srgbClr val="FF0000"/>
                </a:solidFill>
              </a:rPr>
              <a:t>…</a:t>
            </a:r>
            <a:endParaRPr lang="en-US" dirty="0" smtClean="0">
              <a:solidFill>
                <a:srgbClr val="FF0000"/>
              </a:solidFill>
            </a:endParaRPr>
          </a:p>
        </p:txBody>
      </p:sp>
      <p:sp>
        <p:nvSpPr>
          <p:cNvPr id="10" name="Content Placeholder 1"/>
          <p:cNvSpPr txBox="1">
            <a:spLocks/>
          </p:cNvSpPr>
          <p:nvPr/>
        </p:nvSpPr>
        <p:spPr>
          <a:xfrm>
            <a:off x="2089617" y="1576981"/>
            <a:ext cx="8229600" cy="4525963"/>
          </a:xfrm>
          <a:prstGeom prst="rect">
            <a:avLst/>
          </a:prstGeom>
        </p:spPr>
        <p:txBody>
          <a:bodyPr/>
          <a:lst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pitchFamily="34" charset="0"/>
              <a:buChar char="•"/>
              <a:defRPr sz="10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Built-in Sensors</a:t>
            </a:r>
          </a:p>
          <a:p>
            <a:pPr marL="742950" marR="0" lvl="1" indent="-285750" algn="l" defTabSz="45720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rgbClr val="FF0000"/>
                </a:solidFill>
                <a:effectLst/>
                <a:uLnTx/>
                <a:uFillTx/>
                <a:latin typeface="Arial" pitchFamily="34" charset="0"/>
                <a:ea typeface="+mn-ea"/>
                <a:cs typeface="Arial" pitchFamily="34" charset="0"/>
              </a:rPr>
              <a:t>Occupancy</a:t>
            </a:r>
          </a:p>
          <a:p>
            <a:pPr marL="742950" marR="0" lvl="1" indent="-285750" algn="l" defTabSz="45720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rgbClr val="FF0000"/>
                </a:solidFill>
                <a:effectLst/>
                <a:uLnTx/>
                <a:uFillTx/>
                <a:latin typeface="Arial" pitchFamily="34" charset="0"/>
                <a:ea typeface="+mn-ea"/>
                <a:cs typeface="Arial" pitchFamily="34" charset="0"/>
              </a:rPr>
              <a:t>Temperature</a:t>
            </a:r>
          </a:p>
          <a:p>
            <a:pPr marL="742950" marR="0" lvl="1" indent="-285750" algn="l" defTabSz="45720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rgbClr val="FF0000"/>
                </a:solidFill>
                <a:effectLst/>
                <a:uLnTx/>
                <a:uFillTx/>
                <a:latin typeface="Arial" pitchFamily="34" charset="0"/>
                <a:ea typeface="+mn-ea"/>
                <a:cs typeface="Arial" pitchFamily="34" charset="0"/>
              </a:rPr>
              <a:t>Humidity</a:t>
            </a:r>
          </a:p>
          <a:p>
            <a:pPr marL="742950" marR="0" lvl="1" indent="-285750" algn="l" defTabSz="45720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rgbClr val="FF0000"/>
                </a:solidFill>
                <a:effectLst/>
                <a:uLnTx/>
                <a:uFillTx/>
                <a:latin typeface="Arial" pitchFamily="34" charset="0"/>
                <a:ea typeface="+mn-ea"/>
                <a:cs typeface="Arial" pitchFamily="34" charset="0"/>
              </a:rPr>
              <a:t>Brightness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Touch Screen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Weekly Schedule (with Mode)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Timed Override &amp; Permanent hold of schedules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Dual set point with extended temp range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rgbClr val="FF0000"/>
                </a:solidFill>
                <a:effectLst/>
                <a:uLnTx/>
                <a:uFillTx/>
                <a:latin typeface="Arial" pitchFamily="34" charset="0"/>
                <a:ea typeface="+mn-ea"/>
                <a:cs typeface="Arial" pitchFamily="34" charset="0"/>
              </a:rPr>
              <a:t>Energy saving function (occupancy based control)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General equipment monitoring (requires AHC)</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Displays room name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ME Style (M-NET addressable)</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endPar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p:txBody>
      </p:sp>
      <p:sp>
        <p:nvSpPr>
          <p:cNvPr id="11" name="Title 3"/>
          <p:cNvSpPr txBox="1">
            <a:spLocks/>
          </p:cNvSpPr>
          <p:nvPr/>
        </p:nvSpPr>
        <p:spPr>
          <a:xfrm>
            <a:off x="-1696854" y="1174991"/>
            <a:ext cx="8229600" cy="708730"/>
          </a:xfrm>
          <a:prstGeom prst="rect">
            <a:avLst/>
          </a:prstGeom>
        </p:spPr>
        <p:txBody>
          <a:bodyPr/>
          <a:lstStyle>
            <a:lvl1pPr algn="ctr" defTabSz="457200" rtl="0" eaLnBrk="1" latinLnBrk="0" hangingPunct="1">
              <a:spcBef>
                <a:spcPct val="0"/>
              </a:spcBef>
              <a:buNone/>
              <a:defRPr sz="3600" b="1" kern="1200">
                <a:solidFill>
                  <a:schemeClr val="tx1"/>
                </a:solidFill>
                <a:latin typeface="Arial" pitchFamily="34" charset="0"/>
                <a:ea typeface="+mj-ea"/>
                <a:cs typeface="Arial"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ysClr val="windowText" lastClr="000000"/>
                </a:solidFill>
                <a:effectLst/>
                <a:uLnTx/>
                <a:uFillTx/>
                <a:latin typeface="Arial" pitchFamily="34" charset="0"/>
                <a:ea typeface="+mj-ea"/>
                <a:cs typeface="Arial" pitchFamily="34" charset="0"/>
              </a:rPr>
              <a:t>PAR-U01MEDU-K</a:t>
            </a:r>
            <a:endParaRPr kumimoji="0" lang="en-US" sz="28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12" name="Text Box 21"/>
          <p:cNvSpPr txBox="1">
            <a:spLocks noChangeArrowheads="1"/>
          </p:cNvSpPr>
          <p:nvPr/>
        </p:nvSpPr>
        <p:spPr bwMode="auto">
          <a:xfrm>
            <a:off x="7979287" y="4030551"/>
            <a:ext cx="2078841" cy="338554"/>
          </a:xfrm>
          <a:prstGeom prst="rect">
            <a:avLst/>
          </a:prstGeom>
          <a:noFill/>
          <a:ln w="9525">
            <a:noFill/>
            <a:miter lim="800000"/>
            <a:headEnd/>
            <a:tailEnd/>
          </a:ln>
        </p:spPr>
        <p:txBody>
          <a:bodyPr wrap="square">
            <a:spAutoFit/>
          </a:bodyPr>
          <a:lstStyle/>
          <a:p>
            <a:pPr algn="ctr" defTabSz="457200" eaLnBrk="1" fontAlgn="auto" hangingPunct="1">
              <a:spcBef>
                <a:spcPct val="50000"/>
              </a:spcBef>
              <a:spcAft>
                <a:spcPts val="0"/>
              </a:spcAft>
            </a:pPr>
            <a:r>
              <a:rPr lang="en-US" sz="1600" dirty="0">
                <a:solidFill>
                  <a:srgbClr val="333333"/>
                </a:solidFill>
                <a:latin typeface="Arial" charset="0"/>
                <a:ea typeface="+mn-ea"/>
              </a:rPr>
              <a:t>SMART ME</a:t>
            </a:r>
          </a:p>
        </p:txBody>
      </p:sp>
      <p:pic>
        <p:nvPicPr>
          <p:cNvPr id="13" name="Picture 2"/>
          <p:cNvPicPr>
            <a:picLocks noChangeAspect="1" noChangeArrowheads="1"/>
          </p:cNvPicPr>
          <p:nvPr/>
        </p:nvPicPr>
        <p:blipFill>
          <a:blip r:embed="rId3"/>
          <a:srcRect/>
          <a:stretch>
            <a:fillRect/>
          </a:stretch>
        </p:blipFill>
        <p:spPr bwMode="auto">
          <a:xfrm>
            <a:off x="7670244" y="1529356"/>
            <a:ext cx="2876850" cy="2501195"/>
          </a:xfrm>
          <a:prstGeom prst="rect">
            <a:avLst/>
          </a:prstGeom>
          <a:noFill/>
          <a:ln w="9525">
            <a:noFill/>
            <a:miter lim="800000"/>
            <a:headEnd/>
            <a:tailEnd/>
          </a:ln>
          <a:effectLst/>
        </p:spPr>
      </p:pic>
    </p:spTree>
    <p:extLst>
      <p:ext uri="{BB962C8B-B14F-4D97-AF65-F5344CB8AC3E}">
        <p14:creationId xmlns:p14="http://schemas.microsoft.com/office/powerpoint/2010/main" val="3080001824"/>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508000" y="-800100"/>
            <a:ext cx="10972800" cy="1600200"/>
          </a:xfrm>
        </p:spPr>
        <p:txBody>
          <a:bodyPr/>
          <a:lstStyle/>
          <a:p>
            <a:r>
              <a:rPr lang="en-US" dirty="0" err="1" smtClean="0"/>
              <a:t>Caracteristicas</a:t>
            </a:r>
            <a:r>
              <a:rPr lang="en-US" dirty="0" smtClean="0"/>
              <a:t> Claves</a:t>
            </a:r>
            <a:endParaRPr lang="en-US" dirty="0"/>
          </a:p>
        </p:txBody>
      </p:sp>
      <p:sp>
        <p:nvSpPr>
          <p:cNvPr id="6" name="TextBox 5"/>
          <p:cNvSpPr txBox="1"/>
          <p:nvPr/>
        </p:nvSpPr>
        <p:spPr bwMode="auto">
          <a:xfrm>
            <a:off x="2417946" y="6015993"/>
            <a:ext cx="77412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a:solidFill>
                  <a:srgbClr val="FF0000"/>
                </a:solidFill>
              </a:rPr>
              <a:t>Mucho mas que un </a:t>
            </a:r>
            <a:r>
              <a:rPr lang="en-US" dirty="0" err="1">
                <a:solidFill>
                  <a:srgbClr val="FF0000"/>
                </a:solidFill>
              </a:rPr>
              <a:t>termostato</a:t>
            </a:r>
            <a:r>
              <a:rPr lang="en-US" dirty="0">
                <a:solidFill>
                  <a:srgbClr val="FF0000"/>
                </a:solidFill>
              </a:rPr>
              <a:t> </a:t>
            </a:r>
            <a:r>
              <a:rPr lang="en-US" dirty="0" err="1">
                <a:solidFill>
                  <a:srgbClr val="FF0000"/>
                </a:solidFill>
              </a:rPr>
              <a:t>tipico</a:t>
            </a:r>
            <a:r>
              <a:rPr lang="en-US" dirty="0">
                <a:solidFill>
                  <a:srgbClr val="FF0000"/>
                </a:solidFill>
              </a:rPr>
              <a:t>…</a:t>
            </a:r>
          </a:p>
        </p:txBody>
      </p:sp>
      <p:sp>
        <p:nvSpPr>
          <p:cNvPr id="41" name="Content Placeholder 1"/>
          <p:cNvSpPr txBox="1">
            <a:spLocks/>
          </p:cNvSpPr>
          <p:nvPr/>
        </p:nvSpPr>
        <p:spPr>
          <a:xfrm>
            <a:off x="2214462" y="1435750"/>
            <a:ext cx="8229600" cy="4525963"/>
          </a:xfrm>
          <a:prstGeom prst="rect">
            <a:avLst/>
          </a:prstGeom>
        </p:spPr>
        <p:txBody>
          <a:bodyPr/>
          <a:lst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pitchFamily="34" charset="0"/>
              <a:buChar char="•"/>
              <a:defRPr sz="10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ja-JP" sz="1800" b="0" i="0" u="none" strike="noStrike" kern="1200" cap="none" spc="0" normalizeH="0" baseline="0" noProof="0" smtClean="0">
                <a:ln>
                  <a:noFill/>
                </a:ln>
                <a:solidFill>
                  <a:sysClr val="windowText" lastClr="000000"/>
                </a:solidFill>
                <a:effectLst/>
                <a:uLnTx/>
                <a:uFillTx/>
                <a:latin typeface="Arial" pitchFamily="34" charset="0"/>
                <a:ea typeface="ＭＳ Ｐゴシック" panose="020B0600070205080204" pitchFamily="34" charset="-128"/>
                <a:cs typeface="Arial" pitchFamily="34" charset="0"/>
              </a:rPr>
              <a:t>Occupancy Sensor Detectable angle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altLang="ja-JP" sz="1800" b="0" i="0" u="none" strike="noStrike" kern="1200" cap="none" spc="0" normalizeH="0" baseline="0" noProof="0" smtClean="0">
              <a:ln>
                <a:noFill/>
              </a:ln>
              <a:solidFill>
                <a:sysClr val="windowText" lastClr="000000"/>
              </a:solidFill>
              <a:effectLst/>
              <a:uLnTx/>
              <a:uFillTx/>
              <a:latin typeface="Arial" pitchFamily="34" charset="0"/>
              <a:ea typeface="ＭＳ Ｐゴシック" panose="020B0600070205080204" pitchFamily="34" charset="-128"/>
              <a:cs typeface="Arial" pitchFamily="34"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ja-JP" sz="1800" b="0" i="0" u="none" strike="noStrike" kern="1200" cap="none" spc="0" normalizeH="0" baseline="0" noProof="0" smtClean="0">
                <a:ln>
                  <a:noFill/>
                </a:ln>
                <a:solidFill>
                  <a:sysClr val="windowText" lastClr="000000"/>
                </a:solidFill>
                <a:effectLst/>
                <a:uLnTx/>
                <a:uFillTx/>
                <a:latin typeface="Arial" pitchFamily="34" charset="0"/>
                <a:ea typeface="ＭＳ Ｐゴシック" panose="020B0600070205080204" pitchFamily="34" charset="-128"/>
                <a:cs typeface="Arial" pitchFamily="34" charset="0"/>
              </a:rPr>
              <a:t>Unoccupied settings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42" name="Title 3"/>
          <p:cNvSpPr txBox="1">
            <a:spLocks/>
          </p:cNvSpPr>
          <p:nvPr/>
        </p:nvSpPr>
        <p:spPr>
          <a:xfrm>
            <a:off x="2215987" y="679395"/>
            <a:ext cx="8229600" cy="708730"/>
          </a:xfrm>
          <a:prstGeom prst="rect">
            <a:avLst/>
          </a:prstGeom>
        </p:spPr>
        <p:txBody>
          <a:bodyPr/>
          <a:lstStyle>
            <a:lvl1pPr algn="ctr" defTabSz="457200" rtl="0" eaLnBrk="1" latinLnBrk="0" hangingPunct="1">
              <a:spcBef>
                <a:spcPct val="0"/>
              </a:spcBef>
              <a:buNone/>
              <a:defRPr sz="3600" b="1" kern="1200">
                <a:solidFill>
                  <a:schemeClr val="tx1"/>
                </a:solidFill>
                <a:latin typeface="Arial" pitchFamily="34" charset="0"/>
                <a:ea typeface="+mj-ea"/>
                <a:cs typeface="Arial"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err="1" smtClean="0">
                <a:ln>
                  <a:noFill/>
                </a:ln>
                <a:solidFill>
                  <a:sysClr val="windowText" lastClr="000000"/>
                </a:solidFill>
                <a:effectLst/>
                <a:uLnTx/>
                <a:uFillTx/>
                <a:latin typeface="Arial" pitchFamily="34" charset="0"/>
                <a:ea typeface="+mj-ea"/>
                <a:cs typeface="Arial" pitchFamily="34" charset="0"/>
              </a:rPr>
              <a:t>Funccion</a:t>
            </a:r>
            <a:r>
              <a:rPr kumimoji="0" lang="en-US" sz="3600" b="1" i="0" u="none" strike="noStrike" kern="1200" cap="none" spc="0" normalizeH="0" baseline="0" noProof="0" dirty="0" smtClean="0">
                <a:ln>
                  <a:noFill/>
                </a:ln>
                <a:solidFill>
                  <a:sysClr val="windowText" lastClr="000000"/>
                </a:solidFill>
                <a:effectLst/>
                <a:uLnTx/>
                <a:uFillTx/>
                <a:latin typeface="Arial" pitchFamily="34" charset="0"/>
                <a:ea typeface="+mj-ea"/>
                <a:cs typeface="Arial" pitchFamily="34" charset="0"/>
              </a:rPr>
              <a:t> </a:t>
            </a:r>
            <a:r>
              <a:rPr kumimoji="0" lang="en-US" sz="3600" b="1" i="0" u="none" strike="noStrike" kern="1200" cap="none" spc="0" normalizeH="0" baseline="0" noProof="0" dirty="0" err="1" smtClean="0">
                <a:ln>
                  <a:noFill/>
                </a:ln>
                <a:solidFill>
                  <a:sysClr val="windowText" lastClr="000000"/>
                </a:solidFill>
                <a:effectLst/>
                <a:uLnTx/>
                <a:uFillTx/>
                <a:latin typeface="Arial" pitchFamily="34" charset="0"/>
                <a:ea typeface="+mj-ea"/>
                <a:cs typeface="Arial" pitchFamily="34" charset="0"/>
              </a:rPr>
              <a:t>Ahorro</a:t>
            </a:r>
            <a:r>
              <a:rPr kumimoji="0" lang="en-US" sz="3600" b="1" i="0" u="none" strike="noStrike" kern="1200" cap="none" spc="0" normalizeH="0" baseline="0" noProof="0" dirty="0" smtClean="0">
                <a:ln>
                  <a:noFill/>
                </a:ln>
                <a:solidFill>
                  <a:sysClr val="windowText" lastClr="000000"/>
                </a:solidFill>
                <a:effectLst/>
                <a:uLnTx/>
                <a:uFillTx/>
                <a:latin typeface="Arial" pitchFamily="34" charset="0"/>
                <a:ea typeface="+mj-ea"/>
                <a:cs typeface="Arial" pitchFamily="34" charset="0"/>
              </a:rPr>
              <a:t> </a:t>
            </a:r>
            <a:r>
              <a:rPr kumimoji="0" lang="en-US" sz="3600" b="1" i="0" u="none" strike="noStrike" kern="1200" cap="none" spc="0" normalizeH="0" baseline="0" noProof="0" dirty="0" err="1" smtClean="0">
                <a:ln>
                  <a:noFill/>
                </a:ln>
                <a:solidFill>
                  <a:sysClr val="windowText" lastClr="000000"/>
                </a:solidFill>
                <a:effectLst/>
                <a:uLnTx/>
                <a:uFillTx/>
                <a:latin typeface="Arial" pitchFamily="34" charset="0"/>
                <a:ea typeface="+mj-ea"/>
                <a:cs typeface="Arial" pitchFamily="34" charset="0"/>
              </a:rPr>
              <a:t>Energetico</a:t>
            </a:r>
            <a:endParaRPr kumimoji="0" lang="en-US" sz="36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43" name="Text Box 5"/>
          <p:cNvSpPr txBox="1">
            <a:spLocks noChangeArrowheads="1"/>
          </p:cNvSpPr>
          <p:nvPr/>
        </p:nvSpPr>
        <p:spPr bwMode="auto">
          <a:xfrm>
            <a:off x="2432276" y="3708350"/>
            <a:ext cx="1430200" cy="369332"/>
          </a:xfrm>
          <a:prstGeom prst="rect">
            <a:avLst/>
          </a:prstGeom>
          <a:noFill/>
          <a:ln w="9525">
            <a:noFill/>
            <a:miter lim="800000"/>
            <a:headEnd/>
            <a:tailEnd/>
          </a:ln>
        </p:spPr>
        <p:txBody>
          <a:bodyPr wrap="none">
            <a:spAutoFit/>
          </a:bodyPr>
          <a:lstStyle/>
          <a:p>
            <a:pPr defTabSz="457200" eaLnBrk="1" fontAlgn="auto" hangingPunct="1">
              <a:spcAft>
                <a:spcPts val="0"/>
              </a:spcAft>
            </a:pPr>
            <a:r>
              <a:rPr lang="ja-JP" altLang="en-US" sz="1800" dirty="0">
                <a:solidFill>
                  <a:prstClr val="black"/>
                </a:solidFill>
                <a:cs typeface="Arial" pitchFamily="34" charset="0"/>
              </a:rPr>
              <a:t>・</a:t>
            </a:r>
            <a:r>
              <a:rPr lang="en-US" altLang="ja-JP" sz="1800" dirty="0">
                <a:solidFill>
                  <a:prstClr val="black"/>
                </a:solidFill>
                <a:cs typeface="Arial" pitchFamily="34" charset="0"/>
              </a:rPr>
              <a:t>Horizontal</a:t>
            </a:r>
          </a:p>
        </p:txBody>
      </p:sp>
      <p:pic>
        <p:nvPicPr>
          <p:cNvPr id="44" name="Picture 8"/>
          <p:cNvPicPr>
            <a:picLocks noChangeAspect="1" noChangeArrowheads="1"/>
          </p:cNvPicPr>
          <p:nvPr/>
        </p:nvPicPr>
        <p:blipFill>
          <a:blip r:embed="rId3"/>
          <a:srcRect/>
          <a:stretch>
            <a:fillRect/>
          </a:stretch>
        </p:blipFill>
        <p:spPr bwMode="auto">
          <a:xfrm>
            <a:off x="2321151" y="4046487"/>
            <a:ext cx="4619625" cy="2100258"/>
          </a:xfrm>
          <a:prstGeom prst="rect">
            <a:avLst/>
          </a:prstGeom>
          <a:noFill/>
          <a:ln w="9525">
            <a:noFill/>
            <a:miter lim="800000"/>
            <a:headEnd/>
            <a:tailEnd/>
          </a:ln>
        </p:spPr>
      </p:pic>
      <p:sp>
        <p:nvSpPr>
          <p:cNvPr id="45" name="Text Box 9"/>
          <p:cNvSpPr txBox="1">
            <a:spLocks noChangeArrowheads="1"/>
          </p:cNvSpPr>
          <p:nvPr/>
        </p:nvSpPr>
        <p:spPr bwMode="auto">
          <a:xfrm>
            <a:off x="2600551" y="4059540"/>
            <a:ext cx="585417" cy="461665"/>
          </a:xfrm>
          <a:prstGeom prst="rect">
            <a:avLst/>
          </a:prstGeom>
          <a:solidFill>
            <a:sysClr val="window" lastClr="FFFFFF"/>
          </a:solid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cs typeface="Arial" pitchFamily="34" charset="0"/>
              </a:rPr>
              <a:t>32.8ft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cs typeface="Arial" pitchFamily="34" charset="0"/>
              </a:rPr>
              <a:t>(10m)</a:t>
            </a:r>
          </a:p>
        </p:txBody>
      </p:sp>
      <p:sp>
        <p:nvSpPr>
          <p:cNvPr id="46" name="Text Box 10"/>
          <p:cNvSpPr txBox="1">
            <a:spLocks noChangeArrowheads="1"/>
          </p:cNvSpPr>
          <p:nvPr/>
        </p:nvSpPr>
        <p:spPr bwMode="auto">
          <a:xfrm>
            <a:off x="3381601" y="4059540"/>
            <a:ext cx="569387" cy="461665"/>
          </a:xfrm>
          <a:prstGeom prst="rect">
            <a:avLst/>
          </a:prstGeom>
          <a:solidFill>
            <a:sysClr val="window" lastClr="FFFFFF"/>
          </a:solid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cs typeface="Arial" pitchFamily="34" charset="0"/>
              </a:rPr>
              <a:t>16.4ft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cs typeface="Arial" pitchFamily="34" charset="0"/>
              </a:rPr>
              <a:t>(5m)</a:t>
            </a:r>
          </a:p>
        </p:txBody>
      </p:sp>
      <p:sp>
        <p:nvSpPr>
          <p:cNvPr id="47" name="Text Box 11"/>
          <p:cNvSpPr txBox="1">
            <a:spLocks noChangeArrowheads="1"/>
          </p:cNvSpPr>
          <p:nvPr/>
        </p:nvSpPr>
        <p:spPr bwMode="auto">
          <a:xfrm>
            <a:off x="5084989" y="4070829"/>
            <a:ext cx="569387" cy="461665"/>
          </a:xfrm>
          <a:prstGeom prst="rect">
            <a:avLst/>
          </a:prstGeom>
          <a:solidFill>
            <a:sysClr val="window" lastClr="FFFFFF"/>
          </a:solid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cs typeface="Arial" pitchFamily="34" charset="0"/>
              </a:rPr>
              <a:t>16.4ft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cs typeface="Arial" pitchFamily="34" charset="0"/>
              </a:rPr>
              <a:t>(5m)</a:t>
            </a:r>
          </a:p>
        </p:txBody>
      </p:sp>
      <p:sp>
        <p:nvSpPr>
          <p:cNvPr id="48" name="Text Box 12"/>
          <p:cNvSpPr txBox="1">
            <a:spLocks noChangeArrowheads="1"/>
          </p:cNvSpPr>
          <p:nvPr/>
        </p:nvSpPr>
        <p:spPr bwMode="auto">
          <a:xfrm>
            <a:off x="5893026" y="4070829"/>
            <a:ext cx="585417" cy="461665"/>
          </a:xfrm>
          <a:prstGeom prst="rect">
            <a:avLst/>
          </a:prstGeom>
          <a:solidFill>
            <a:sysClr val="window" lastClr="FFFFFF"/>
          </a:solid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cs typeface="Arial" pitchFamily="34" charset="0"/>
              </a:rPr>
              <a:t>32.8ft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cs typeface="Arial" pitchFamily="34" charset="0"/>
              </a:rPr>
              <a:t>(10m)</a:t>
            </a:r>
          </a:p>
        </p:txBody>
      </p:sp>
      <p:sp>
        <p:nvSpPr>
          <p:cNvPr id="49" name="Text Box 19"/>
          <p:cNvSpPr txBox="1">
            <a:spLocks noChangeArrowheads="1"/>
          </p:cNvSpPr>
          <p:nvPr/>
        </p:nvSpPr>
        <p:spPr bwMode="auto">
          <a:xfrm>
            <a:off x="6532789" y="5116462"/>
            <a:ext cx="1108075" cy="646331"/>
          </a:xfrm>
          <a:prstGeom prst="rect">
            <a:avLst/>
          </a:prstGeom>
          <a:noFill/>
          <a:ln w="9525">
            <a:noFill/>
            <a:miter lim="800000"/>
            <a:headEnd/>
            <a:tailEnd/>
          </a:ln>
        </p:spPr>
        <p:txBody>
          <a:bodyPr>
            <a:spAutoFit/>
          </a:bodyPr>
          <a:lstStyle/>
          <a:p>
            <a:pPr defTabSz="457200" eaLnBrk="1" fontAlgn="auto" hangingPunct="1">
              <a:spcAft>
                <a:spcPts val="0"/>
              </a:spcAft>
            </a:pPr>
            <a:r>
              <a:rPr lang="en-US" altLang="ja-JP" sz="1200" b="0" dirty="0">
                <a:solidFill>
                  <a:prstClr val="black"/>
                </a:solidFill>
                <a:cs typeface="Arial" pitchFamily="34" charset="0"/>
              </a:rPr>
              <a:t>3.9ft(1.2m)</a:t>
            </a:r>
          </a:p>
          <a:p>
            <a:pPr defTabSz="457200" eaLnBrk="1" fontAlgn="auto" hangingPunct="1">
              <a:spcAft>
                <a:spcPts val="0"/>
              </a:spcAft>
            </a:pPr>
            <a:r>
              <a:rPr lang="en-US" altLang="ja-JP" sz="1200" b="0" dirty="0">
                <a:solidFill>
                  <a:prstClr val="black"/>
                </a:solidFill>
                <a:cs typeface="Arial" pitchFamily="34" charset="0"/>
              </a:rPr>
              <a:t>or</a:t>
            </a:r>
          </a:p>
          <a:p>
            <a:pPr defTabSz="457200" eaLnBrk="1" fontAlgn="auto" hangingPunct="1">
              <a:spcAft>
                <a:spcPts val="0"/>
              </a:spcAft>
            </a:pPr>
            <a:r>
              <a:rPr lang="en-US" altLang="ja-JP" sz="1200" b="0" dirty="0">
                <a:solidFill>
                  <a:prstClr val="black"/>
                </a:solidFill>
                <a:cs typeface="Arial" pitchFamily="34" charset="0"/>
              </a:rPr>
              <a:t>4.9ft(1.5m)</a:t>
            </a:r>
          </a:p>
        </p:txBody>
      </p:sp>
      <p:sp>
        <p:nvSpPr>
          <p:cNvPr id="50" name="Text Box 6"/>
          <p:cNvSpPr txBox="1">
            <a:spLocks noChangeArrowheads="1"/>
          </p:cNvSpPr>
          <p:nvPr/>
        </p:nvSpPr>
        <p:spPr bwMode="auto">
          <a:xfrm>
            <a:off x="6700785" y="1962968"/>
            <a:ext cx="1120884" cy="369332"/>
          </a:xfrm>
          <a:prstGeom prst="rect">
            <a:avLst/>
          </a:prstGeom>
          <a:noFill/>
          <a:ln w="9525">
            <a:noFill/>
            <a:miter lim="800000"/>
            <a:headEnd/>
            <a:tailEnd/>
          </a:ln>
        </p:spPr>
        <p:txBody>
          <a:bodyPr wrap="none">
            <a:spAutoFit/>
          </a:bodyPr>
          <a:lstStyle/>
          <a:p>
            <a:pPr defTabSz="457200" eaLnBrk="1" fontAlgn="auto" hangingPunct="1">
              <a:spcAft>
                <a:spcPts val="0"/>
              </a:spcAft>
            </a:pPr>
            <a:r>
              <a:rPr lang="ja-JP" altLang="en-US" sz="1800" b="0" dirty="0">
                <a:solidFill>
                  <a:prstClr val="black"/>
                </a:solidFill>
                <a:cs typeface="Arial" pitchFamily="34" charset="0"/>
              </a:rPr>
              <a:t>・</a:t>
            </a:r>
            <a:r>
              <a:rPr lang="en-US" altLang="ja-JP" sz="1800" dirty="0">
                <a:solidFill>
                  <a:prstClr val="black"/>
                </a:solidFill>
                <a:cs typeface="Arial" pitchFamily="34" charset="0"/>
              </a:rPr>
              <a:t>Vertical</a:t>
            </a:r>
          </a:p>
        </p:txBody>
      </p:sp>
      <p:pic>
        <p:nvPicPr>
          <p:cNvPr id="51" name="Picture 13"/>
          <p:cNvPicPr>
            <a:picLocks noChangeAspect="1" noChangeArrowheads="1"/>
          </p:cNvPicPr>
          <p:nvPr/>
        </p:nvPicPr>
        <p:blipFill>
          <a:blip r:embed="rId4"/>
          <a:srcRect/>
          <a:stretch>
            <a:fillRect/>
          </a:stretch>
        </p:blipFill>
        <p:spPr bwMode="auto">
          <a:xfrm>
            <a:off x="6396136" y="2259314"/>
            <a:ext cx="4067175" cy="1782763"/>
          </a:xfrm>
          <a:prstGeom prst="rect">
            <a:avLst/>
          </a:prstGeom>
          <a:noFill/>
          <a:ln w="9525">
            <a:noFill/>
            <a:miter lim="800000"/>
            <a:headEnd/>
            <a:tailEnd/>
          </a:ln>
        </p:spPr>
      </p:pic>
      <p:sp>
        <p:nvSpPr>
          <p:cNvPr id="52" name="Rectangle 14"/>
          <p:cNvSpPr>
            <a:spLocks noChangeArrowheads="1"/>
          </p:cNvSpPr>
          <p:nvPr/>
        </p:nvSpPr>
        <p:spPr bwMode="auto">
          <a:xfrm>
            <a:off x="7116861" y="3202289"/>
            <a:ext cx="107950" cy="327025"/>
          </a:xfrm>
          <a:prstGeom prst="rect">
            <a:avLst/>
          </a:prstGeom>
          <a:noFill/>
          <a:ln w="28575">
            <a:solidFill>
              <a:srgbClr val="CC0000"/>
            </a:solidFill>
            <a:miter lim="800000"/>
            <a:headEnd/>
            <a:tailEnd/>
          </a:ln>
        </p:spPr>
        <p:txBody>
          <a:bodyPr wrap="none" anchor="ctr"/>
          <a:lstStyle/>
          <a:p>
            <a:pPr defTabSz="457200" eaLnBrk="1" fontAlgn="auto" hangingPunct="1">
              <a:spcBef>
                <a:spcPts val="0"/>
              </a:spcBef>
              <a:spcAft>
                <a:spcPts val="0"/>
              </a:spcAft>
            </a:pPr>
            <a:endParaRPr lang="en-US" sz="1800" b="0">
              <a:solidFill>
                <a:prstClr val="black"/>
              </a:solidFill>
              <a:latin typeface="Calibri"/>
              <a:ea typeface="+mn-ea"/>
            </a:endParaRPr>
          </a:p>
        </p:txBody>
      </p:sp>
      <p:sp>
        <p:nvSpPr>
          <p:cNvPr id="53" name="Text Box 15"/>
          <p:cNvSpPr txBox="1">
            <a:spLocks noChangeArrowheads="1"/>
          </p:cNvSpPr>
          <p:nvPr/>
        </p:nvSpPr>
        <p:spPr bwMode="auto">
          <a:xfrm>
            <a:off x="6369148" y="2532717"/>
            <a:ext cx="847725" cy="461665"/>
          </a:xfrm>
          <a:prstGeom prst="rect">
            <a:avLst/>
          </a:prstGeom>
          <a:solidFill>
            <a:sysClr val="window" lastClr="FFFFFF"/>
          </a:solidFill>
          <a:ln w="9525">
            <a:noFill/>
            <a:miter lim="800000"/>
            <a:headEnd/>
            <a:tailEnd/>
          </a:ln>
        </p:spPr>
        <p:txBody>
          <a:bodyPr>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cs typeface="Arial" pitchFamily="34" charset="0"/>
              </a:rPr>
              <a:t>New ME R/C</a:t>
            </a:r>
            <a:endParaRPr kumimoji="0" lang="ja-JP" altLang="en-US" sz="1200" b="0" i="0" u="none" strike="noStrike" kern="0" cap="none" spc="0" normalizeH="0" baseline="0" noProof="0">
              <a:ln>
                <a:noFill/>
              </a:ln>
              <a:solidFill>
                <a:prstClr val="black"/>
              </a:solidFill>
              <a:effectLst/>
              <a:uLnTx/>
              <a:uFillTx/>
              <a:cs typeface="Arial" pitchFamily="34" charset="0"/>
            </a:endParaRPr>
          </a:p>
        </p:txBody>
      </p:sp>
      <p:sp>
        <p:nvSpPr>
          <p:cNvPr id="54" name="Text Box 16"/>
          <p:cNvSpPr txBox="1">
            <a:spLocks noChangeArrowheads="1"/>
          </p:cNvSpPr>
          <p:nvPr/>
        </p:nvSpPr>
        <p:spPr bwMode="auto">
          <a:xfrm>
            <a:off x="7955061" y="2537127"/>
            <a:ext cx="1119024" cy="276999"/>
          </a:xfrm>
          <a:prstGeom prst="rect">
            <a:avLst/>
          </a:prstGeom>
          <a:noFill/>
          <a:ln w="9525">
            <a:noFill/>
            <a:miter lim="800000"/>
            <a:headEnd/>
            <a:tailEnd/>
          </a:ln>
        </p:spPr>
        <p:txBody>
          <a:bodyPr wrap="none">
            <a:spAutoFit/>
          </a:bodyPr>
          <a:lstStyle/>
          <a:p>
            <a:pPr defTabSz="457200" eaLnBrk="1" fontAlgn="auto" hangingPunct="1">
              <a:spcAft>
                <a:spcPts val="0"/>
              </a:spcAft>
            </a:pPr>
            <a:r>
              <a:rPr lang="en-US" altLang="ja-JP" sz="1200" b="0" dirty="0">
                <a:solidFill>
                  <a:prstClr val="black"/>
                </a:solidFill>
                <a:cs typeface="Arial" pitchFamily="34" charset="0"/>
              </a:rPr>
              <a:t>Upper</a:t>
            </a:r>
            <a:r>
              <a:rPr lang="ja-JP" altLang="en-US" sz="1200" b="0">
                <a:solidFill>
                  <a:prstClr val="black"/>
                </a:solidFill>
                <a:cs typeface="Arial" pitchFamily="34" charset="0"/>
              </a:rPr>
              <a:t>：</a:t>
            </a:r>
            <a:r>
              <a:rPr lang="en-US" altLang="ja-JP" sz="1200" b="0" dirty="0">
                <a:solidFill>
                  <a:prstClr val="black"/>
                </a:solidFill>
                <a:cs typeface="Arial" pitchFamily="34" charset="0"/>
              </a:rPr>
              <a:t>11.2°</a:t>
            </a:r>
          </a:p>
        </p:txBody>
      </p:sp>
      <p:sp>
        <p:nvSpPr>
          <p:cNvPr id="55" name="Text Box 17"/>
          <p:cNvSpPr txBox="1">
            <a:spLocks noChangeArrowheads="1"/>
          </p:cNvSpPr>
          <p:nvPr/>
        </p:nvSpPr>
        <p:spPr bwMode="auto">
          <a:xfrm>
            <a:off x="7972523" y="3765852"/>
            <a:ext cx="1130438" cy="276999"/>
          </a:xfrm>
          <a:prstGeom prst="rect">
            <a:avLst/>
          </a:prstGeom>
          <a:noFill/>
          <a:ln w="9525">
            <a:noFill/>
            <a:miter lim="800000"/>
            <a:headEnd/>
            <a:tailEnd/>
          </a:ln>
        </p:spPr>
        <p:txBody>
          <a:bodyPr wrap="none">
            <a:spAutoFit/>
          </a:bodyPr>
          <a:lstStyle/>
          <a:p>
            <a:pPr defTabSz="457200" eaLnBrk="1" fontAlgn="auto" hangingPunct="1">
              <a:spcAft>
                <a:spcPts val="0"/>
              </a:spcAft>
            </a:pPr>
            <a:r>
              <a:rPr lang="en-US" altLang="ja-JP" sz="1200" b="0" dirty="0">
                <a:solidFill>
                  <a:prstClr val="black"/>
                </a:solidFill>
                <a:cs typeface="Arial" pitchFamily="34" charset="0"/>
              </a:rPr>
              <a:t>Lower</a:t>
            </a:r>
            <a:r>
              <a:rPr lang="ja-JP" altLang="en-US" sz="1200" b="0">
                <a:solidFill>
                  <a:prstClr val="black"/>
                </a:solidFill>
                <a:cs typeface="Arial" pitchFamily="34" charset="0"/>
              </a:rPr>
              <a:t>：</a:t>
            </a:r>
            <a:r>
              <a:rPr lang="en-US" altLang="ja-JP" sz="1200" b="0" dirty="0">
                <a:solidFill>
                  <a:prstClr val="black"/>
                </a:solidFill>
                <a:cs typeface="Arial" pitchFamily="34" charset="0"/>
              </a:rPr>
              <a:t>19.8°</a:t>
            </a:r>
          </a:p>
        </p:txBody>
      </p:sp>
      <p:sp>
        <p:nvSpPr>
          <p:cNvPr id="56" name="Text Box 18"/>
          <p:cNvSpPr txBox="1">
            <a:spLocks noChangeArrowheads="1"/>
          </p:cNvSpPr>
          <p:nvPr/>
        </p:nvSpPr>
        <p:spPr bwMode="auto">
          <a:xfrm>
            <a:off x="8447186" y="2014311"/>
            <a:ext cx="585417" cy="461665"/>
          </a:xfrm>
          <a:prstGeom prst="rect">
            <a:avLst/>
          </a:prstGeom>
          <a:solidFill>
            <a:sysClr val="window" lastClr="FFFFFF"/>
          </a:solidFill>
          <a:ln w="9525">
            <a:noFill/>
            <a:miter lim="800000"/>
            <a:headEnd/>
            <a:tailEnd/>
          </a:ln>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cs typeface="Arial" pitchFamily="34" charset="0"/>
              </a:rPr>
              <a:t>32.8ft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cs typeface="Arial" pitchFamily="34" charset="0"/>
              </a:rPr>
              <a:t>(10m)</a:t>
            </a:r>
          </a:p>
        </p:txBody>
      </p:sp>
      <p:sp>
        <p:nvSpPr>
          <p:cNvPr id="57" name="Rectangle 20"/>
          <p:cNvSpPr>
            <a:spLocks noChangeArrowheads="1"/>
          </p:cNvSpPr>
          <p:nvPr/>
        </p:nvSpPr>
        <p:spPr bwMode="auto">
          <a:xfrm>
            <a:off x="7237511" y="2764139"/>
            <a:ext cx="2881312" cy="936625"/>
          </a:xfrm>
          <a:prstGeom prst="rect">
            <a:avLst/>
          </a:prstGeom>
          <a:solidFill>
            <a:sysClr val="window" lastClr="FFFFFF"/>
          </a:solidFill>
          <a:ln w="9525" algn="ctr">
            <a:noFill/>
            <a:miter lim="800000"/>
            <a:headEnd/>
            <a:tailEnd/>
          </a:ln>
        </p:spPr>
        <p:txBody>
          <a:bodyPr wrap="none" anchor="ctr">
            <a:sp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endParaRPr>
          </a:p>
        </p:txBody>
      </p:sp>
      <p:sp>
        <p:nvSpPr>
          <p:cNvPr id="58" name="Freeform 21"/>
          <p:cNvSpPr>
            <a:spLocks/>
          </p:cNvSpPr>
          <p:nvPr/>
        </p:nvSpPr>
        <p:spPr bwMode="auto">
          <a:xfrm>
            <a:off x="7212111" y="2714927"/>
            <a:ext cx="2874962" cy="947737"/>
          </a:xfrm>
          <a:custGeom>
            <a:avLst/>
            <a:gdLst>
              <a:gd name="T0" fmla="*/ 7 w 1811"/>
              <a:gd name="T1" fmla="*/ 335 h 597"/>
              <a:gd name="T2" fmla="*/ 576 w 1811"/>
              <a:gd name="T3" fmla="*/ 597 h 597"/>
              <a:gd name="T4" fmla="*/ 1811 w 1811"/>
              <a:gd name="T5" fmla="*/ 597 h 597"/>
              <a:gd name="T6" fmla="*/ 1811 w 1811"/>
              <a:gd name="T7" fmla="*/ 0 h 597"/>
              <a:gd name="T8" fmla="*/ 0 w 1811"/>
              <a:gd name="T9" fmla="*/ 335 h 597"/>
              <a:gd name="T10" fmla="*/ 7 w 1811"/>
              <a:gd name="T11" fmla="*/ 335 h 597"/>
              <a:gd name="T12" fmla="*/ 0 60000 65536"/>
              <a:gd name="T13" fmla="*/ 0 60000 65536"/>
              <a:gd name="T14" fmla="*/ 0 60000 65536"/>
              <a:gd name="T15" fmla="*/ 0 60000 65536"/>
              <a:gd name="T16" fmla="*/ 0 60000 65536"/>
              <a:gd name="T17" fmla="*/ 0 60000 65536"/>
              <a:gd name="T18" fmla="*/ 0 w 1811"/>
              <a:gd name="T19" fmla="*/ 0 h 597"/>
              <a:gd name="T20" fmla="*/ 1811 w 1811"/>
              <a:gd name="T21" fmla="*/ 597 h 597"/>
            </a:gdLst>
            <a:ahLst/>
            <a:cxnLst>
              <a:cxn ang="T12">
                <a:pos x="T0" y="T1"/>
              </a:cxn>
              <a:cxn ang="T13">
                <a:pos x="T2" y="T3"/>
              </a:cxn>
              <a:cxn ang="T14">
                <a:pos x="T4" y="T5"/>
              </a:cxn>
              <a:cxn ang="T15">
                <a:pos x="T6" y="T7"/>
              </a:cxn>
              <a:cxn ang="T16">
                <a:pos x="T8" y="T9"/>
              </a:cxn>
              <a:cxn ang="T17">
                <a:pos x="T10" y="T11"/>
              </a:cxn>
            </a:cxnLst>
            <a:rect l="T18" t="T19" r="T20" b="T21"/>
            <a:pathLst>
              <a:path w="1811" h="597">
                <a:moveTo>
                  <a:pt x="7" y="335"/>
                </a:moveTo>
                <a:lnTo>
                  <a:pt x="576" y="597"/>
                </a:lnTo>
                <a:lnTo>
                  <a:pt x="1811" y="597"/>
                </a:lnTo>
                <a:lnTo>
                  <a:pt x="1811" y="0"/>
                </a:lnTo>
                <a:lnTo>
                  <a:pt x="0" y="335"/>
                </a:lnTo>
                <a:lnTo>
                  <a:pt x="7" y="335"/>
                </a:lnTo>
                <a:close/>
              </a:path>
            </a:pathLst>
          </a:custGeom>
          <a:solidFill>
            <a:srgbClr val="C0C0C0"/>
          </a:solidFill>
          <a:ln w="9525" cap="flat" cmpd="sng">
            <a:solidFill>
              <a:srgbClr val="1F497D"/>
            </a:solidFill>
            <a:prstDash val="solid"/>
            <a:round/>
            <a:headEnd type="none" w="med" len="med"/>
            <a:tailEnd type="none" w="med" len="med"/>
          </a:ln>
        </p:spPr>
        <p:txBody>
          <a:bodyPr anchor="ctr">
            <a:sp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endParaRPr>
          </a:p>
        </p:txBody>
      </p:sp>
      <p:sp>
        <p:nvSpPr>
          <p:cNvPr id="59" name="Line 22"/>
          <p:cNvSpPr>
            <a:spLocks noChangeShapeType="1"/>
          </p:cNvSpPr>
          <p:nvPr/>
        </p:nvSpPr>
        <p:spPr bwMode="auto">
          <a:xfrm>
            <a:off x="7221636" y="3253089"/>
            <a:ext cx="3095625" cy="0"/>
          </a:xfrm>
          <a:prstGeom prst="line">
            <a:avLst/>
          </a:prstGeom>
          <a:noFill/>
          <a:ln w="15875">
            <a:solidFill>
              <a:srgbClr val="1F497D"/>
            </a:solidFill>
            <a:prstDash val="dashDot"/>
            <a:round/>
            <a:headEnd/>
            <a:tailEnd/>
          </a:ln>
        </p:spPr>
        <p:txBody>
          <a:bodyPr wrap="none" anchor="ctr">
            <a:sp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endParaRPr>
          </a:p>
        </p:txBody>
      </p:sp>
      <p:sp>
        <p:nvSpPr>
          <p:cNvPr id="60" name="Line 23"/>
          <p:cNvSpPr>
            <a:spLocks noChangeShapeType="1"/>
          </p:cNvSpPr>
          <p:nvPr/>
        </p:nvSpPr>
        <p:spPr bwMode="auto">
          <a:xfrm>
            <a:off x="7237511" y="2354564"/>
            <a:ext cx="0" cy="792163"/>
          </a:xfrm>
          <a:prstGeom prst="line">
            <a:avLst/>
          </a:prstGeom>
          <a:noFill/>
          <a:ln w="9525">
            <a:solidFill>
              <a:srgbClr val="339966"/>
            </a:solidFill>
            <a:round/>
            <a:headEnd/>
            <a:tailEnd/>
          </a:ln>
        </p:spPr>
        <p:txBody>
          <a:bodyPr wrap="none" anchor="ctr">
            <a:spAutoFit/>
          </a:bodyPr>
          <a:lstStyle/>
          <a:p>
            <a:pPr defTabSz="457200" eaLnBrk="1" fontAlgn="auto" hangingPunct="1">
              <a:spcBef>
                <a:spcPts val="0"/>
              </a:spcBef>
              <a:spcAft>
                <a:spcPts val="0"/>
              </a:spcAft>
            </a:pPr>
            <a:endParaRPr lang="en-US" sz="1800" b="0">
              <a:solidFill>
                <a:prstClr val="black"/>
              </a:solidFill>
              <a:latin typeface="Calibri"/>
              <a:ea typeface="+mn-ea"/>
            </a:endParaRPr>
          </a:p>
        </p:txBody>
      </p:sp>
      <p:sp>
        <p:nvSpPr>
          <p:cNvPr id="61" name="Line 24"/>
          <p:cNvSpPr>
            <a:spLocks noChangeShapeType="1"/>
          </p:cNvSpPr>
          <p:nvPr/>
        </p:nvSpPr>
        <p:spPr bwMode="auto">
          <a:xfrm flipV="1">
            <a:off x="7259736" y="3673777"/>
            <a:ext cx="3097212" cy="0"/>
          </a:xfrm>
          <a:prstGeom prst="line">
            <a:avLst/>
          </a:prstGeom>
          <a:noFill/>
          <a:ln w="9525">
            <a:solidFill>
              <a:srgbClr val="339966"/>
            </a:solidFill>
            <a:round/>
            <a:headEnd/>
            <a:tailEnd/>
          </a:ln>
        </p:spPr>
        <p:txBody>
          <a:bodyPr anchor="ctr">
            <a:spAutoFit/>
          </a:bodyPr>
          <a:lstStyle/>
          <a:p>
            <a:pPr defTabSz="457200" eaLnBrk="1" fontAlgn="auto" hangingPunct="1">
              <a:spcBef>
                <a:spcPts val="0"/>
              </a:spcBef>
              <a:spcAft>
                <a:spcPts val="0"/>
              </a:spcAft>
            </a:pPr>
            <a:endParaRPr lang="en-US" sz="1800" b="0">
              <a:solidFill>
                <a:prstClr val="black"/>
              </a:solidFill>
              <a:latin typeface="Calibri"/>
              <a:ea typeface="+mn-ea"/>
            </a:endParaRPr>
          </a:p>
        </p:txBody>
      </p:sp>
      <p:sp>
        <p:nvSpPr>
          <p:cNvPr id="62" name="Freeform 25"/>
          <p:cNvSpPr>
            <a:spLocks/>
          </p:cNvSpPr>
          <p:nvPr/>
        </p:nvSpPr>
        <p:spPr bwMode="auto">
          <a:xfrm>
            <a:off x="7793136" y="3118152"/>
            <a:ext cx="71437" cy="144462"/>
          </a:xfrm>
          <a:custGeom>
            <a:avLst/>
            <a:gdLst>
              <a:gd name="T0" fmla="*/ 0 w 45"/>
              <a:gd name="T1" fmla="*/ 0 h 226"/>
              <a:gd name="T2" fmla="*/ 45 w 45"/>
              <a:gd name="T3" fmla="*/ 90 h 226"/>
              <a:gd name="T4" fmla="*/ 0 w 45"/>
              <a:gd name="T5" fmla="*/ 226 h 226"/>
              <a:gd name="T6" fmla="*/ 0 60000 65536"/>
              <a:gd name="T7" fmla="*/ 0 60000 65536"/>
              <a:gd name="T8" fmla="*/ 0 60000 65536"/>
              <a:gd name="T9" fmla="*/ 0 w 45"/>
              <a:gd name="T10" fmla="*/ 0 h 226"/>
              <a:gd name="T11" fmla="*/ 45 w 45"/>
              <a:gd name="T12" fmla="*/ 226 h 226"/>
            </a:gdLst>
            <a:ahLst/>
            <a:cxnLst>
              <a:cxn ang="T6">
                <a:pos x="T0" y="T1"/>
              </a:cxn>
              <a:cxn ang="T7">
                <a:pos x="T2" y="T3"/>
              </a:cxn>
              <a:cxn ang="T8">
                <a:pos x="T4" y="T5"/>
              </a:cxn>
            </a:cxnLst>
            <a:rect l="T9" t="T10" r="T11" b="T12"/>
            <a:pathLst>
              <a:path w="45" h="226">
                <a:moveTo>
                  <a:pt x="0" y="0"/>
                </a:moveTo>
                <a:cubicBezTo>
                  <a:pt x="22" y="26"/>
                  <a:pt x="45" y="52"/>
                  <a:pt x="45" y="90"/>
                </a:cubicBezTo>
                <a:cubicBezTo>
                  <a:pt x="45" y="128"/>
                  <a:pt x="22" y="177"/>
                  <a:pt x="0" y="226"/>
                </a:cubicBezTo>
              </a:path>
            </a:pathLst>
          </a:custGeom>
          <a:noFill/>
          <a:ln w="12700" cmpd="sng">
            <a:solidFill>
              <a:srgbClr val="C0504D"/>
            </a:solidFill>
            <a:round/>
            <a:headEnd type="arrow" w="sm" len="sm"/>
            <a:tailEnd type="arrow" w="sm" len="sm"/>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endParaRPr>
          </a:p>
        </p:txBody>
      </p:sp>
      <p:sp>
        <p:nvSpPr>
          <p:cNvPr id="63" name="Text Box 26"/>
          <p:cNvSpPr txBox="1">
            <a:spLocks noChangeArrowheads="1"/>
          </p:cNvSpPr>
          <p:nvPr/>
        </p:nvSpPr>
        <p:spPr bwMode="auto">
          <a:xfrm>
            <a:off x="8124923" y="3075289"/>
            <a:ext cx="508473" cy="276999"/>
          </a:xfrm>
          <a:prstGeom prst="rect">
            <a:avLst/>
          </a:prstGeom>
          <a:noFill/>
          <a:ln w="9525">
            <a:noFill/>
            <a:miter lim="800000"/>
            <a:headEnd/>
            <a:tailEnd/>
          </a:ln>
        </p:spPr>
        <p:txBody>
          <a:bodyPr wrap="none">
            <a:spAutoFit/>
          </a:bodyPr>
          <a:lstStyle/>
          <a:p>
            <a:pPr defTabSz="457200" eaLnBrk="1" fontAlgn="auto" hangingPunct="1">
              <a:spcAft>
                <a:spcPts val="0"/>
              </a:spcAft>
            </a:pPr>
            <a:r>
              <a:rPr lang="en-US" altLang="ja-JP" sz="1200" b="0" dirty="0">
                <a:solidFill>
                  <a:srgbClr val="0000FF"/>
                </a:solidFill>
                <a:cs typeface="Arial" pitchFamily="34" charset="0"/>
              </a:rPr>
              <a:t>31°</a:t>
            </a:r>
          </a:p>
        </p:txBody>
      </p:sp>
      <p:sp>
        <p:nvSpPr>
          <p:cNvPr id="64" name="Freeform 27"/>
          <p:cNvSpPr>
            <a:spLocks/>
          </p:cNvSpPr>
          <p:nvPr/>
        </p:nvSpPr>
        <p:spPr bwMode="auto">
          <a:xfrm>
            <a:off x="8015386" y="3095927"/>
            <a:ext cx="144462" cy="533400"/>
          </a:xfrm>
          <a:custGeom>
            <a:avLst/>
            <a:gdLst>
              <a:gd name="T0" fmla="*/ 0 w 45"/>
              <a:gd name="T1" fmla="*/ 0 h 226"/>
              <a:gd name="T2" fmla="*/ 45 w 45"/>
              <a:gd name="T3" fmla="*/ 90 h 226"/>
              <a:gd name="T4" fmla="*/ 0 w 45"/>
              <a:gd name="T5" fmla="*/ 226 h 226"/>
              <a:gd name="T6" fmla="*/ 0 60000 65536"/>
              <a:gd name="T7" fmla="*/ 0 60000 65536"/>
              <a:gd name="T8" fmla="*/ 0 60000 65536"/>
              <a:gd name="T9" fmla="*/ 0 w 45"/>
              <a:gd name="T10" fmla="*/ 0 h 226"/>
              <a:gd name="T11" fmla="*/ 45 w 45"/>
              <a:gd name="T12" fmla="*/ 226 h 226"/>
            </a:gdLst>
            <a:ahLst/>
            <a:cxnLst>
              <a:cxn ang="T6">
                <a:pos x="T0" y="T1"/>
              </a:cxn>
              <a:cxn ang="T7">
                <a:pos x="T2" y="T3"/>
              </a:cxn>
              <a:cxn ang="T8">
                <a:pos x="T4" y="T5"/>
              </a:cxn>
            </a:cxnLst>
            <a:rect l="T9" t="T10" r="T11" b="T12"/>
            <a:pathLst>
              <a:path w="45" h="226">
                <a:moveTo>
                  <a:pt x="0" y="0"/>
                </a:moveTo>
                <a:cubicBezTo>
                  <a:pt x="22" y="26"/>
                  <a:pt x="45" y="52"/>
                  <a:pt x="45" y="90"/>
                </a:cubicBezTo>
                <a:cubicBezTo>
                  <a:pt x="45" y="128"/>
                  <a:pt x="22" y="177"/>
                  <a:pt x="0" y="226"/>
                </a:cubicBezTo>
              </a:path>
            </a:pathLst>
          </a:custGeom>
          <a:noFill/>
          <a:ln w="28575" cmpd="sng">
            <a:solidFill>
              <a:srgbClr val="C0504D"/>
            </a:solidFill>
            <a:round/>
            <a:headEnd type="arrow" w="med" len="med"/>
            <a:tailEnd type="arrow"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endParaRPr>
          </a:p>
        </p:txBody>
      </p:sp>
      <p:sp>
        <p:nvSpPr>
          <p:cNvPr id="65" name="Line 28"/>
          <p:cNvSpPr>
            <a:spLocks noChangeShapeType="1"/>
          </p:cNvSpPr>
          <p:nvPr/>
        </p:nvSpPr>
        <p:spPr bwMode="auto">
          <a:xfrm flipV="1">
            <a:off x="7909023" y="2876852"/>
            <a:ext cx="142875" cy="287337"/>
          </a:xfrm>
          <a:prstGeom prst="line">
            <a:avLst/>
          </a:prstGeom>
          <a:noFill/>
          <a:ln w="9525">
            <a:solidFill>
              <a:srgbClr val="1F497D"/>
            </a:solidFill>
            <a:round/>
            <a:headEnd/>
            <a:tailEnd/>
          </a:ln>
        </p:spPr>
        <p:txBody>
          <a:bodyPr wrap="none" anchor="ctr">
            <a:sp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endParaRPr>
          </a:p>
        </p:txBody>
      </p:sp>
      <p:sp>
        <p:nvSpPr>
          <p:cNvPr id="66" name="Freeform 29"/>
          <p:cNvSpPr>
            <a:spLocks/>
          </p:cNvSpPr>
          <p:nvPr/>
        </p:nvSpPr>
        <p:spPr bwMode="auto">
          <a:xfrm>
            <a:off x="7772498" y="3257852"/>
            <a:ext cx="100013" cy="266700"/>
          </a:xfrm>
          <a:custGeom>
            <a:avLst/>
            <a:gdLst>
              <a:gd name="T0" fmla="*/ 0 w 45"/>
              <a:gd name="T1" fmla="*/ 0 h 226"/>
              <a:gd name="T2" fmla="*/ 45 w 45"/>
              <a:gd name="T3" fmla="*/ 90 h 226"/>
              <a:gd name="T4" fmla="*/ 0 w 45"/>
              <a:gd name="T5" fmla="*/ 226 h 226"/>
              <a:gd name="T6" fmla="*/ 0 60000 65536"/>
              <a:gd name="T7" fmla="*/ 0 60000 65536"/>
              <a:gd name="T8" fmla="*/ 0 60000 65536"/>
              <a:gd name="T9" fmla="*/ 0 w 45"/>
              <a:gd name="T10" fmla="*/ 0 h 226"/>
              <a:gd name="T11" fmla="*/ 45 w 45"/>
              <a:gd name="T12" fmla="*/ 226 h 226"/>
            </a:gdLst>
            <a:ahLst/>
            <a:cxnLst>
              <a:cxn ang="T6">
                <a:pos x="T0" y="T1"/>
              </a:cxn>
              <a:cxn ang="T7">
                <a:pos x="T2" y="T3"/>
              </a:cxn>
              <a:cxn ang="T8">
                <a:pos x="T4" y="T5"/>
              </a:cxn>
            </a:cxnLst>
            <a:rect l="T9" t="T10" r="T11" b="T12"/>
            <a:pathLst>
              <a:path w="45" h="226">
                <a:moveTo>
                  <a:pt x="0" y="0"/>
                </a:moveTo>
                <a:cubicBezTo>
                  <a:pt x="22" y="26"/>
                  <a:pt x="45" y="52"/>
                  <a:pt x="45" y="90"/>
                </a:cubicBezTo>
                <a:cubicBezTo>
                  <a:pt x="45" y="128"/>
                  <a:pt x="22" y="177"/>
                  <a:pt x="0" y="226"/>
                </a:cubicBezTo>
              </a:path>
            </a:pathLst>
          </a:custGeom>
          <a:noFill/>
          <a:ln w="12700" cmpd="sng">
            <a:solidFill>
              <a:srgbClr val="C0504D"/>
            </a:solidFill>
            <a:round/>
            <a:headEnd type="arrow" w="sm" len="sm"/>
            <a:tailEnd type="arrow" w="sm" len="sm"/>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endParaRPr>
          </a:p>
        </p:txBody>
      </p:sp>
      <p:sp>
        <p:nvSpPr>
          <p:cNvPr id="67" name="Line 30"/>
          <p:cNvSpPr>
            <a:spLocks noChangeShapeType="1"/>
          </p:cNvSpPr>
          <p:nvPr/>
        </p:nvSpPr>
        <p:spPr bwMode="auto">
          <a:xfrm>
            <a:off x="7872511" y="3453114"/>
            <a:ext cx="142875" cy="358775"/>
          </a:xfrm>
          <a:prstGeom prst="line">
            <a:avLst/>
          </a:prstGeom>
          <a:noFill/>
          <a:ln w="9525">
            <a:solidFill>
              <a:srgbClr val="1F497D"/>
            </a:solidFill>
            <a:round/>
            <a:headEnd/>
            <a:tailEnd/>
          </a:ln>
        </p:spPr>
        <p:txBody>
          <a:bodyPr wrap="none" anchor="ctr">
            <a:sp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endParaRPr>
          </a:p>
        </p:txBody>
      </p:sp>
    </p:spTree>
    <p:extLst>
      <p:ext uri="{BB962C8B-B14F-4D97-AF65-F5344CB8AC3E}">
        <p14:creationId xmlns:p14="http://schemas.microsoft.com/office/powerpoint/2010/main" val="1542463975"/>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459456" y="-252053"/>
            <a:ext cx="10972800" cy="1600200"/>
          </a:xfrm>
        </p:spPr>
        <p:txBody>
          <a:bodyPr/>
          <a:lstStyle/>
          <a:p>
            <a:r>
              <a:rPr lang="en-US" dirty="0" err="1" smtClean="0"/>
              <a:t>Caracteristicas</a:t>
            </a:r>
            <a:r>
              <a:rPr lang="en-US" dirty="0" smtClean="0"/>
              <a:t> Claves</a:t>
            </a:r>
            <a:endParaRPr lang="en-US" dirty="0"/>
          </a:p>
        </p:txBody>
      </p:sp>
      <p:sp>
        <p:nvSpPr>
          <p:cNvPr id="8" name="Title 6"/>
          <p:cNvSpPr txBox="1">
            <a:spLocks/>
          </p:cNvSpPr>
          <p:nvPr/>
        </p:nvSpPr>
        <p:spPr>
          <a:xfrm>
            <a:off x="663262" y="1172290"/>
            <a:ext cx="8229600" cy="669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1" kern="1200">
                <a:solidFill>
                  <a:schemeClr val="tx1"/>
                </a:solidFill>
                <a:latin typeface="Arial Narrow" pitchFamily="34" charset="0"/>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err="1" smtClean="0">
                <a:ln>
                  <a:noFill/>
                </a:ln>
                <a:solidFill>
                  <a:sysClr val="windowText" lastClr="000000"/>
                </a:solidFill>
                <a:effectLst/>
                <a:uLnTx/>
                <a:uFillTx/>
                <a:latin typeface="Arial Narrow" pitchFamily="34" charset="0"/>
                <a:ea typeface="+mj-ea"/>
                <a:cs typeface="+mj-cs"/>
              </a:rPr>
              <a:t>Kumo</a:t>
            </a:r>
            <a:r>
              <a:rPr kumimoji="0" lang="en-US" sz="3200" b="1" i="0" u="none" strike="noStrike" kern="1200" cap="none" spc="0" normalizeH="0" baseline="0" noProof="0" dirty="0" smtClean="0">
                <a:ln>
                  <a:noFill/>
                </a:ln>
                <a:solidFill>
                  <a:sysClr val="windowText" lastClr="000000"/>
                </a:solidFill>
                <a:effectLst/>
                <a:uLnTx/>
                <a:uFillTx/>
                <a:latin typeface="Arial Narrow" pitchFamily="34" charset="0"/>
                <a:ea typeface="+mj-ea"/>
                <a:cs typeface="+mj-cs"/>
              </a:rPr>
              <a:t> Cloud</a:t>
            </a:r>
            <a:endParaRPr kumimoji="0" lang="en-US" sz="3200" b="1" i="0" u="none" strike="noStrike" kern="1200" cap="none" spc="0" normalizeH="0" baseline="0" noProof="0" dirty="0">
              <a:ln>
                <a:noFill/>
              </a:ln>
              <a:solidFill>
                <a:sysClr val="windowText" lastClr="000000"/>
              </a:solidFill>
              <a:effectLst/>
              <a:uLnTx/>
              <a:uFillTx/>
              <a:latin typeface="Arial Narrow" pitchFamily="34" charset="0"/>
              <a:ea typeface="+mj-ea"/>
              <a:cs typeface="+mj-cs"/>
            </a:endParaRPr>
          </a:p>
        </p:txBody>
      </p:sp>
      <p:sp>
        <p:nvSpPr>
          <p:cNvPr id="9" name="Content Placeholder 7"/>
          <p:cNvSpPr txBox="1">
            <a:spLocks/>
          </p:cNvSpPr>
          <p:nvPr/>
        </p:nvSpPr>
        <p:spPr>
          <a:xfrm>
            <a:off x="663262" y="2016503"/>
            <a:ext cx="5917842" cy="3476016"/>
          </a:xfrm>
          <a:prstGeom prst="rect">
            <a:avLst/>
          </a:prstGeom>
        </p:spPr>
        <p:txBody>
          <a:bodyPr/>
          <a:lstStyle>
            <a:lvl1pPr marL="342900" indent="-342900" algn="l" defTabSz="457200" rtl="0" eaLnBrk="1" latinLnBrk="0" hangingPunct="1">
              <a:spcBef>
                <a:spcPct val="20000"/>
              </a:spcBef>
              <a:buFont typeface="Arial"/>
              <a:buChar char="•"/>
              <a:defRPr sz="2800" kern="1200">
                <a:solidFill>
                  <a:schemeClr val="tx1"/>
                </a:solidFill>
                <a:latin typeface="Arial Narrow" pitchFamily="34" charset="0"/>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Arial Narrow" pitchFamily="34" charset="0"/>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Narrow" pitchFamily="34"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Narrow" pitchFamily="34"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Narrow" pitchFamily="34"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Compatible with CITY MULTI and M and P-Series units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Smaller unit measuring 2.9” x 1.8” x 0.7”</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Velcro mounting strip for easier mounting and removing</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Easy to connect the device to your router using the </a:t>
            </a:r>
            <a:r>
              <a:rPr kumimoji="0" lang="en-US" sz="1600" b="0" i="0" u="none" strike="noStrike" kern="1200" cap="none" spc="0" normalizeH="0" baseline="0" noProof="0" dirty="0" err="1" smtClean="0">
                <a:ln>
                  <a:noFill/>
                </a:ln>
                <a:solidFill>
                  <a:sysClr val="windowText" lastClr="000000"/>
                </a:solidFill>
                <a:effectLst/>
                <a:uLnTx/>
                <a:uFillTx/>
                <a:latin typeface="Arial Narrow" pitchFamily="34" charset="0"/>
                <a:ea typeface="+mn-ea"/>
                <a:cs typeface="+mn-cs"/>
              </a:rPr>
              <a:t>kumo</a:t>
            </a: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 cloud app</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App compatible software platforms: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	— Apple iOS 8.0 or later</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	— Android 4.1 or later</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	— Fire OS 4.1 or later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Intuitive settings for simplified use: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	—Group units together</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	—Organize groups into sites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	—Batch command units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Narrow" pitchFamily="34" charset="0"/>
                <a:ea typeface="+mn-ea"/>
                <a:cs typeface="+mn-cs"/>
              </a:rPr>
              <a:t>Error and filter status pop-up</a:t>
            </a:r>
            <a:endParaRPr kumimoji="0" lang="en-US" sz="1600" b="0" i="0" u="none" strike="noStrike" kern="1200" cap="none" spc="0" normalizeH="0" baseline="0" noProof="0" dirty="0">
              <a:ln>
                <a:noFill/>
              </a:ln>
              <a:solidFill>
                <a:sysClr val="windowText" lastClr="000000"/>
              </a:solidFill>
              <a:effectLst/>
              <a:uLnTx/>
              <a:uFillTx/>
              <a:latin typeface="Arial Narrow" pitchFamily="34" charset="0"/>
              <a:ea typeface="+mn-ea"/>
              <a:cs typeface="+mn-cs"/>
            </a:endParaRPr>
          </a:p>
        </p:txBody>
      </p:sp>
      <p:pic>
        <p:nvPicPr>
          <p:cNvPr id="10" name="Picture 9"/>
          <p:cNvPicPr>
            <a:picLocks noChangeAspect="1"/>
          </p:cNvPicPr>
          <p:nvPr/>
        </p:nvPicPr>
        <p:blipFill>
          <a:blip r:embed="rId2"/>
          <a:stretch>
            <a:fillRect/>
          </a:stretch>
        </p:blipFill>
        <p:spPr>
          <a:xfrm>
            <a:off x="6970523" y="2189898"/>
            <a:ext cx="4163529" cy="3302621"/>
          </a:xfrm>
          <a:prstGeom prst="rect">
            <a:avLst/>
          </a:prstGeom>
        </p:spPr>
      </p:pic>
      <p:pic>
        <p:nvPicPr>
          <p:cNvPr id="11" name="Picture 10"/>
          <p:cNvPicPr>
            <a:picLocks noChangeAspect="1"/>
          </p:cNvPicPr>
          <p:nvPr/>
        </p:nvPicPr>
        <p:blipFill rotWithShape="1">
          <a:blip r:embed="rId3"/>
          <a:srcRect t="30123" b="29050"/>
          <a:stretch/>
        </p:blipFill>
        <p:spPr>
          <a:xfrm>
            <a:off x="7292662" y="1274551"/>
            <a:ext cx="3200400" cy="798490"/>
          </a:xfrm>
          <a:prstGeom prst="rect">
            <a:avLst/>
          </a:prstGeom>
        </p:spPr>
      </p:pic>
      <p:sp>
        <p:nvSpPr>
          <p:cNvPr id="12" name="TextBox 11"/>
          <p:cNvSpPr txBox="1"/>
          <p:nvPr/>
        </p:nvSpPr>
        <p:spPr bwMode="auto">
          <a:xfrm>
            <a:off x="3129113" y="5964476"/>
            <a:ext cx="74494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err="1" smtClean="0">
                <a:solidFill>
                  <a:srgbClr val="FF0000"/>
                </a:solidFill>
              </a:rPr>
              <a:t>Controla</a:t>
            </a:r>
            <a:r>
              <a:rPr lang="en-US" dirty="0" smtClean="0">
                <a:solidFill>
                  <a:srgbClr val="FF0000"/>
                </a:solidFill>
              </a:rPr>
              <a:t> </a:t>
            </a:r>
            <a:r>
              <a:rPr lang="en-US" dirty="0" err="1" smtClean="0">
                <a:solidFill>
                  <a:srgbClr val="FF0000"/>
                </a:solidFill>
              </a:rPr>
              <a:t>su</a:t>
            </a:r>
            <a:r>
              <a:rPr lang="en-US" dirty="0" smtClean="0">
                <a:solidFill>
                  <a:srgbClr val="FF0000"/>
                </a:solidFill>
              </a:rPr>
              <a:t> </a:t>
            </a:r>
            <a:r>
              <a:rPr lang="en-US" dirty="0" err="1" smtClean="0">
                <a:solidFill>
                  <a:srgbClr val="FF0000"/>
                </a:solidFill>
              </a:rPr>
              <a:t>sistema</a:t>
            </a:r>
            <a:r>
              <a:rPr lang="en-US" dirty="0" smtClean="0">
                <a:solidFill>
                  <a:srgbClr val="FF0000"/>
                </a:solidFill>
              </a:rPr>
              <a:t> </a:t>
            </a:r>
            <a:r>
              <a:rPr lang="en-US" dirty="0" err="1" smtClean="0">
                <a:solidFill>
                  <a:srgbClr val="FF0000"/>
                </a:solidFill>
              </a:rPr>
              <a:t>remotamente</a:t>
            </a:r>
            <a:r>
              <a:rPr lang="en-US" dirty="0" smtClean="0">
                <a:solidFill>
                  <a:srgbClr val="FF0000"/>
                </a:solidFill>
              </a:rPr>
              <a:t>….!</a:t>
            </a:r>
            <a:endParaRPr lang="en-US" dirty="0" smtClean="0">
              <a:solidFill>
                <a:srgbClr val="FF0000"/>
              </a:solidFill>
            </a:endParaRPr>
          </a:p>
        </p:txBody>
      </p:sp>
      <p:pic>
        <p:nvPicPr>
          <p:cNvPr id="13" name="Picture 2" descr="C:\Users\exb1205\Pictures\Pictures\Apple.png"/>
          <p:cNvPicPr>
            <a:picLocks noChangeAspect="1" noChangeArrowheads="1"/>
          </p:cNvPicPr>
          <p:nvPr/>
        </p:nvPicPr>
        <p:blipFill rotWithShape="1">
          <a:blip r:embed="rId4">
            <a:extLst>
              <a:ext uri="{28A0092B-C50C-407E-A947-70E740481C1C}">
                <a14:useLocalDpi xmlns:a14="http://schemas.microsoft.com/office/drawing/2010/main" val="0"/>
              </a:ext>
            </a:extLst>
          </a:blip>
          <a:srcRect t="3846" b="3846"/>
          <a:stretch/>
        </p:blipFill>
        <p:spPr bwMode="auto">
          <a:xfrm>
            <a:off x="6709894" y="5535449"/>
            <a:ext cx="1532624" cy="489135"/>
          </a:xfrm>
          <a:prstGeom prst="rect">
            <a:avLst/>
          </a:prstGeom>
          <a:solidFill>
            <a:schemeClr val="tx1"/>
          </a:solidFill>
          <a:ln>
            <a:solidFill>
              <a:schemeClr val="tx1"/>
            </a:solidFill>
          </a:ln>
        </p:spPr>
      </p:pic>
      <p:pic>
        <p:nvPicPr>
          <p:cNvPr id="14" name="Picture 3" descr="C:\Users\exb1205\Pictures\Pictures\Amazon-App-Store.png"/>
          <p:cNvPicPr>
            <a:picLocks noChangeAspect="1" noChangeArrowheads="1"/>
          </p:cNvPicPr>
          <p:nvPr/>
        </p:nvPicPr>
        <p:blipFill rotWithShape="1">
          <a:blip r:embed="rId5">
            <a:extLst>
              <a:ext uri="{28A0092B-C50C-407E-A947-70E740481C1C}">
                <a14:useLocalDpi xmlns:a14="http://schemas.microsoft.com/office/drawing/2010/main" val="0"/>
              </a:ext>
            </a:extLst>
          </a:blip>
          <a:srcRect l="1" r="-532"/>
          <a:stretch/>
        </p:blipFill>
        <p:spPr bwMode="auto">
          <a:xfrm>
            <a:off x="8297630" y="5535446"/>
            <a:ext cx="1540776" cy="489135"/>
          </a:xfrm>
          <a:prstGeom prst="rect">
            <a:avLst/>
          </a:prstGeom>
          <a:solidFill>
            <a:schemeClr val="tx1"/>
          </a:solidFill>
          <a:ln>
            <a:solidFill>
              <a:schemeClr val="tx1"/>
            </a:solidFill>
          </a:ln>
        </p:spPr>
      </p:pic>
      <p:pic>
        <p:nvPicPr>
          <p:cNvPr id="15" name="Picture 4" descr="C:\Users\exb1205\Pictures\Pictures\google play.png"/>
          <p:cNvPicPr>
            <a:picLocks noChangeAspect="1" noChangeArrowheads="1"/>
          </p:cNvPicPr>
          <p:nvPr/>
        </p:nvPicPr>
        <p:blipFill rotWithShape="1">
          <a:blip r:embed="rId6">
            <a:extLst>
              <a:ext uri="{28A0092B-C50C-407E-A947-70E740481C1C}">
                <a14:useLocalDpi xmlns:a14="http://schemas.microsoft.com/office/drawing/2010/main" val="0"/>
              </a:ext>
            </a:extLst>
          </a:blip>
          <a:srcRect b="827"/>
          <a:stretch/>
        </p:blipFill>
        <p:spPr bwMode="auto">
          <a:xfrm>
            <a:off x="9895556" y="5535445"/>
            <a:ext cx="1536700" cy="489135"/>
          </a:xfrm>
          <a:prstGeom prst="rect">
            <a:avLst/>
          </a:prstGeom>
          <a:solidFill>
            <a:schemeClr val="tx1"/>
          </a:solidFill>
          <a:ln>
            <a:solidFill>
              <a:schemeClr val="tx1"/>
            </a:solidFill>
          </a:ln>
        </p:spPr>
      </p:pic>
    </p:spTree>
    <p:extLst>
      <p:ext uri="{BB962C8B-B14F-4D97-AF65-F5344CB8AC3E}">
        <p14:creationId xmlns:p14="http://schemas.microsoft.com/office/powerpoint/2010/main" val="3348916645"/>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Kumo</a:t>
            </a:r>
            <a:r>
              <a:rPr lang="en-US" dirty="0" smtClean="0"/>
              <a:t> Cloud </a:t>
            </a:r>
            <a:endParaRPr lang="es-MX" dirty="0"/>
          </a:p>
        </p:txBody>
      </p:sp>
      <p:pic>
        <p:nvPicPr>
          <p:cNvPr id="4" name="Mitsubishi Electric Kumo Cloud SPANISH">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5891213" y="3659188"/>
            <a:ext cx="406400" cy="406400"/>
          </a:xfrm>
        </p:spPr>
      </p:pic>
    </p:spTree>
    <p:extLst>
      <p:ext uri="{BB962C8B-B14F-4D97-AF65-F5344CB8AC3E}">
        <p14:creationId xmlns:p14="http://schemas.microsoft.com/office/powerpoint/2010/main" val="713984779"/>
      </p:ext>
    </p:extLst>
  </p:cSld>
  <p:clrMapOvr>
    <a:masterClrMapping/>
  </p:clrMapOvr>
  <p:transition spd="med">
    <p:fade thruBlk="1"/>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876300" y="2610820"/>
            <a:ext cx="6591300" cy="1166812"/>
          </a:xfrm>
        </p:spPr>
        <p:txBody>
          <a:bodyPr>
            <a:normAutofit fontScale="90000"/>
          </a:bodyPr>
          <a:lstStyle/>
          <a:p>
            <a:pPr>
              <a:defRPr/>
            </a:pPr>
            <a:r>
              <a:rPr lang="en-US" sz="4050" dirty="0" smtClean="0"/>
              <a:t> </a:t>
            </a:r>
            <a:r>
              <a:rPr lang="en-US" sz="4050" dirty="0" smtClean="0"/>
              <a:t/>
            </a:r>
            <a:br>
              <a:rPr lang="en-US" sz="4050" dirty="0" smtClean="0"/>
            </a:br>
            <a:r>
              <a:rPr lang="en-US" sz="4050" dirty="0"/>
              <a:t/>
            </a:r>
            <a:br>
              <a:rPr lang="en-US" sz="4050" dirty="0"/>
            </a:br>
            <a:endParaRPr lang="en-US" sz="2400" dirty="0"/>
          </a:p>
        </p:txBody>
      </p:sp>
    </p:spTree>
    <p:extLst>
      <p:ext uri="{BB962C8B-B14F-4D97-AF65-F5344CB8AC3E}">
        <p14:creationId xmlns:p14="http://schemas.microsoft.com/office/powerpoint/2010/main" val="824081327"/>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544455" y="-332712"/>
            <a:ext cx="10972800" cy="1600200"/>
          </a:xfrm>
        </p:spPr>
        <p:txBody>
          <a:bodyPr/>
          <a:lstStyle/>
          <a:p>
            <a:r>
              <a:rPr lang="en-US" dirty="0" err="1" smtClean="0"/>
              <a:t>Caracteristicas</a:t>
            </a:r>
            <a:r>
              <a:rPr lang="en-US" dirty="0" smtClean="0"/>
              <a:t> Clave</a:t>
            </a:r>
            <a:endParaRPr lang="en-US" dirty="0"/>
          </a:p>
        </p:txBody>
      </p:sp>
      <p:sp>
        <p:nvSpPr>
          <p:cNvPr id="5" name="Title 1"/>
          <p:cNvSpPr>
            <a:spLocks noGrp="1"/>
          </p:cNvSpPr>
          <p:nvPr/>
        </p:nvSpPr>
        <p:spPr>
          <a:xfrm>
            <a:off x="1561576" y="1260724"/>
            <a:ext cx="8229600" cy="669114"/>
          </a:xfrm>
          <a:prstGeom prst="rect">
            <a:avLst/>
          </a:prstGeom>
        </p:spPr>
        <p:txBody>
          <a:bodyPr vert="horz" lIns="91440" tIns="45720" rIns="91440" bIns="45720" rtlCol="0" anchor="ctr">
            <a:normAutofit/>
          </a:bodyPr>
          <a:lstStyle>
            <a:lvl1pPr algn="l" defTabSz="457189" rtl="0" eaLnBrk="1" latinLnBrk="0" hangingPunct="1">
              <a:spcBef>
                <a:spcPct val="0"/>
              </a:spcBef>
              <a:buNone/>
              <a:defRPr sz="3200" b="1" kern="1200">
                <a:solidFill>
                  <a:schemeClr val="tx1"/>
                </a:solidFill>
                <a:latin typeface="Arial Narrow" pitchFamily="34" charset="0"/>
                <a:ea typeface="+mj-ea"/>
                <a:cs typeface="+mj-cs"/>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err="1" smtClean="0">
                <a:ln>
                  <a:noFill/>
                </a:ln>
                <a:solidFill>
                  <a:srgbClr val="E2231A"/>
                </a:solidFill>
                <a:effectLst/>
                <a:uLnTx/>
                <a:uFillTx/>
                <a:latin typeface="Arial Narrow" pitchFamily="34" charset="0"/>
                <a:ea typeface="+mj-ea"/>
                <a:cs typeface="+mj-cs"/>
              </a:rPr>
              <a:t>Kumo</a:t>
            </a:r>
            <a:r>
              <a:rPr kumimoji="0" lang="en-US" sz="3200" b="1" i="0" u="none" strike="noStrike" kern="1200" cap="none" spc="0" normalizeH="0" baseline="0" noProof="0" dirty="0" smtClean="0">
                <a:ln>
                  <a:noFill/>
                </a:ln>
                <a:solidFill>
                  <a:srgbClr val="E2231A"/>
                </a:solidFill>
                <a:effectLst/>
                <a:uLnTx/>
                <a:uFillTx/>
                <a:latin typeface="Arial Narrow" pitchFamily="34" charset="0"/>
                <a:ea typeface="+mj-ea"/>
                <a:cs typeface="+mj-cs"/>
              </a:rPr>
              <a:t> Cloud </a:t>
            </a:r>
            <a:r>
              <a:rPr lang="en-US" dirty="0" smtClean="0">
                <a:solidFill>
                  <a:srgbClr val="E2231A"/>
                </a:solidFill>
              </a:rPr>
              <a:t>y  </a:t>
            </a:r>
            <a:r>
              <a:rPr lang="en-US" dirty="0" err="1" smtClean="0">
                <a:solidFill>
                  <a:srgbClr val="E2231A"/>
                </a:solidFill>
              </a:rPr>
              <a:t>integracion</a:t>
            </a:r>
            <a:r>
              <a:rPr lang="en-US" dirty="0" smtClean="0">
                <a:solidFill>
                  <a:srgbClr val="E2231A"/>
                </a:solidFill>
              </a:rPr>
              <a:t> </a:t>
            </a:r>
            <a:r>
              <a:rPr kumimoji="0" lang="en-US" sz="3200" b="1" i="0" u="none" strike="noStrike" kern="1200" cap="none" spc="0" normalizeH="0" baseline="0" noProof="0" dirty="0" smtClean="0">
                <a:ln>
                  <a:noFill/>
                </a:ln>
                <a:solidFill>
                  <a:srgbClr val="E2231A"/>
                </a:solidFill>
                <a:effectLst/>
                <a:uLnTx/>
                <a:uFillTx/>
                <a:latin typeface="Arial Narrow" pitchFamily="34" charset="0"/>
                <a:ea typeface="+mj-ea"/>
                <a:cs typeface="+mj-cs"/>
              </a:rPr>
              <a:t>Alexa </a:t>
            </a:r>
            <a:endParaRPr kumimoji="0" lang="en-US" sz="3200" b="1" i="0" u="none" strike="noStrike" kern="1200" cap="none" spc="0" normalizeH="0" baseline="0" noProof="0" dirty="0">
              <a:ln>
                <a:noFill/>
              </a:ln>
              <a:solidFill>
                <a:srgbClr val="E2231A"/>
              </a:solidFill>
              <a:effectLst/>
              <a:uLnTx/>
              <a:uFillTx/>
              <a:latin typeface="Arial Narrow" pitchFamily="34" charset="0"/>
              <a:ea typeface="+mj-ea"/>
              <a:cs typeface="+mj-cs"/>
            </a:endParaRPr>
          </a:p>
        </p:txBody>
      </p:sp>
      <p:pic>
        <p:nvPicPr>
          <p:cNvPr id="6" name="Picture 5" descr="https://d30y9cdsu7xlg0.cloudfront.net/png/1441439-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292" y="1267488"/>
            <a:ext cx="601762" cy="60631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4913000" y="2006688"/>
            <a:ext cx="1367193" cy="824916"/>
          </a:xfrm>
          <a:prstGeom prst="wedgeRoundRectCallout">
            <a:avLst>
              <a:gd name="adj1" fmla="val -7718"/>
              <a:gd name="adj2" fmla="val 128048"/>
              <a:gd name="adj3" fmla="val 16667"/>
            </a:avLst>
          </a:prstGeom>
          <a:gradFill rotWithShape="1">
            <a:gsLst>
              <a:gs pos="0">
                <a:srgbClr val="EFEFF0"/>
              </a:gs>
              <a:gs pos="66000">
                <a:srgbClr val="8C8D8F"/>
              </a:gs>
              <a:gs pos="35000">
                <a:srgbClr val="CACAC8"/>
              </a:gs>
            </a:gsLst>
            <a:lin ang="5400000" scaled="1"/>
          </a:gradFill>
          <a:ln w="15875" cap="flat" cmpd="sng" algn="ctr">
            <a:solidFill>
              <a:srgbClr val="231F20"/>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31F20"/>
                </a:solidFill>
                <a:effectLst/>
                <a:uLnTx/>
                <a:uFillTx/>
                <a:latin typeface="Arial" panose="020B0604020202020204" pitchFamily="34" charset="0"/>
                <a:ea typeface="+mn-ea"/>
                <a:cs typeface="Arial" panose="020B0604020202020204" pitchFamily="34" charset="0"/>
              </a:rPr>
              <a:t>“Alexa, set living room to auto.”</a:t>
            </a:r>
            <a:endParaRPr kumimoji="0" lang="en-US" sz="1400" b="0" i="0" u="none" strike="noStrike" kern="1200" cap="none" spc="0" normalizeH="0" baseline="0" noProof="0" dirty="0">
              <a:ln>
                <a:noFill/>
              </a:ln>
              <a:solidFill>
                <a:srgbClr val="231F20"/>
              </a:solidFill>
              <a:effectLst/>
              <a:uLnTx/>
              <a:uFillTx/>
              <a:latin typeface="Arial" panose="020B0604020202020204" pitchFamily="34" charset="0"/>
              <a:ea typeface="+mn-ea"/>
              <a:cs typeface="Arial" panose="020B0604020202020204" pitchFamily="34" charset="0"/>
            </a:endParaRPr>
          </a:p>
        </p:txBody>
      </p:sp>
      <p:pic>
        <p:nvPicPr>
          <p:cNvPr id="8" name="Picture 7" descr="https://d30y9cdsu7xlg0.cloudfront.net/png/821139-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679" y="3411878"/>
            <a:ext cx="1940148" cy="1940148"/>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p:cNvSpPr/>
          <p:nvPr/>
        </p:nvSpPr>
        <p:spPr>
          <a:xfrm>
            <a:off x="6531376" y="1999505"/>
            <a:ext cx="1421959" cy="824916"/>
          </a:xfrm>
          <a:prstGeom prst="wedgeRoundRectCallout">
            <a:avLst>
              <a:gd name="adj1" fmla="val -82221"/>
              <a:gd name="adj2" fmla="val 139614"/>
              <a:gd name="adj3" fmla="val 16667"/>
            </a:avLst>
          </a:prstGeom>
          <a:gradFill rotWithShape="1">
            <a:gsLst>
              <a:gs pos="0">
                <a:srgbClr val="EFEFF0"/>
              </a:gs>
              <a:gs pos="66000">
                <a:srgbClr val="8C8D8F"/>
              </a:gs>
              <a:gs pos="35000">
                <a:srgbClr val="CACAC8"/>
              </a:gs>
            </a:gsLst>
            <a:lin ang="5400000" scaled="1"/>
          </a:gradFill>
          <a:ln w="15875" cap="flat" cmpd="sng" algn="ctr">
            <a:solidFill>
              <a:srgbClr val="231F20"/>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31F20"/>
                </a:solidFill>
                <a:effectLst/>
                <a:uLnTx/>
                <a:uFillTx/>
                <a:latin typeface="Arial" panose="020B0604020202020204" pitchFamily="34" charset="0"/>
                <a:ea typeface="+mn-ea"/>
                <a:cs typeface="Arial" panose="020B0604020202020204" pitchFamily="34" charset="0"/>
              </a:rPr>
              <a:t>“Alexa, what is living room set to?”</a:t>
            </a:r>
            <a:endParaRPr kumimoji="0" lang="en-US" sz="1400" b="0" i="0" u="none" strike="noStrike" kern="1200" cap="none" spc="0" normalizeH="0" baseline="0" noProof="0" dirty="0">
              <a:ln>
                <a:noFill/>
              </a:ln>
              <a:solidFill>
                <a:srgbClr val="231F20"/>
              </a:solidFill>
              <a:effectLst/>
              <a:uLnTx/>
              <a:uFillTx/>
              <a:latin typeface="Arial" panose="020B0604020202020204" pitchFamily="34" charset="0"/>
              <a:ea typeface="+mn-ea"/>
              <a:cs typeface="Arial" panose="020B0604020202020204" pitchFamily="34" charset="0"/>
            </a:endParaRPr>
          </a:p>
        </p:txBody>
      </p:sp>
      <p:sp>
        <p:nvSpPr>
          <p:cNvPr id="10" name="Rounded Rectangular Callout 9"/>
          <p:cNvSpPr/>
          <p:nvPr/>
        </p:nvSpPr>
        <p:spPr>
          <a:xfrm>
            <a:off x="7060793" y="3023788"/>
            <a:ext cx="1632649" cy="776181"/>
          </a:xfrm>
          <a:prstGeom prst="wedgeRoundRectCallout">
            <a:avLst>
              <a:gd name="adj1" fmla="val -91148"/>
              <a:gd name="adj2" fmla="val 55616"/>
              <a:gd name="adj3" fmla="val 16667"/>
            </a:avLst>
          </a:prstGeom>
          <a:gradFill rotWithShape="1">
            <a:gsLst>
              <a:gs pos="0">
                <a:srgbClr val="EFEFF0"/>
              </a:gs>
              <a:gs pos="66000">
                <a:srgbClr val="8C8D8F"/>
              </a:gs>
              <a:gs pos="35000">
                <a:srgbClr val="CACAC8"/>
              </a:gs>
            </a:gsLst>
            <a:lin ang="5400000" scaled="1"/>
          </a:gradFill>
          <a:ln w="15875" cap="flat" cmpd="sng" algn="ctr">
            <a:solidFill>
              <a:srgbClr val="231F20"/>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31F20"/>
                </a:solidFill>
                <a:effectLst/>
                <a:uLnTx/>
                <a:uFillTx/>
                <a:latin typeface="Arial" panose="020B0604020202020204" pitchFamily="34" charset="0"/>
                <a:ea typeface="+mn-ea"/>
                <a:cs typeface="Arial" panose="020B0604020202020204" pitchFamily="34" charset="0"/>
              </a:rPr>
              <a:t>“Alexa, what is the temperature in the kitchen?”</a:t>
            </a:r>
            <a:endParaRPr kumimoji="0" lang="en-US" sz="1400" b="0" i="0" u="none" strike="noStrike" kern="1200" cap="none" spc="0" normalizeH="0" baseline="0" noProof="0" dirty="0">
              <a:ln>
                <a:noFill/>
              </a:ln>
              <a:solidFill>
                <a:srgbClr val="231F20"/>
              </a:solidFill>
              <a:effectLst/>
              <a:uLnTx/>
              <a:uFillTx/>
              <a:latin typeface="Arial" panose="020B0604020202020204" pitchFamily="34" charset="0"/>
              <a:ea typeface="+mn-ea"/>
              <a:cs typeface="Arial" panose="020B0604020202020204" pitchFamily="34" charset="0"/>
            </a:endParaRPr>
          </a:p>
        </p:txBody>
      </p:sp>
      <p:sp>
        <p:nvSpPr>
          <p:cNvPr id="11" name="Rounded Rectangular Callout 10"/>
          <p:cNvSpPr/>
          <p:nvPr/>
        </p:nvSpPr>
        <p:spPr>
          <a:xfrm>
            <a:off x="3228195" y="2307143"/>
            <a:ext cx="1559214" cy="824916"/>
          </a:xfrm>
          <a:prstGeom prst="wedgeRoundRectCallout">
            <a:avLst>
              <a:gd name="adj1" fmla="val 65547"/>
              <a:gd name="adj2" fmla="val 117444"/>
              <a:gd name="adj3" fmla="val 16667"/>
            </a:avLst>
          </a:prstGeom>
          <a:gradFill rotWithShape="1">
            <a:gsLst>
              <a:gs pos="0">
                <a:srgbClr val="EFEFF0"/>
              </a:gs>
              <a:gs pos="66000">
                <a:srgbClr val="8C8D8F"/>
              </a:gs>
              <a:gs pos="35000">
                <a:srgbClr val="CACAC8"/>
              </a:gs>
            </a:gsLst>
            <a:lin ang="5400000" scaled="1"/>
          </a:gradFill>
          <a:ln w="15875" cap="flat" cmpd="sng" algn="ctr">
            <a:solidFill>
              <a:srgbClr val="231F20"/>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31F20"/>
                </a:solidFill>
                <a:effectLst/>
                <a:uLnTx/>
                <a:uFillTx/>
                <a:latin typeface="Arial" panose="020B0604020202020204" pitchFamily="34" charset="0"/>
                <a:ea typeface="+mn-ea"/>
                <a:cs typeface="Arial" panose="020B0604020202020204" pitchFamily="34" charset="0"/>
              </a:rPr>
              <a:t>“Alexa, increase bedroom by 4 degrees.”</a:t>
            </a:r>
            <a:endParaRPr kumimoji="0" lang="en-US" sz="1400" b="0" i="0" u="none" strike="noStrike" kern="1200" cap="none" spc="0" normalizeH="0" baseline="0" noProof="0" dirty="0">
              <a:ln>
                <a:noFill/>
              </a:ln>
              <a:solidFill>
                <a:srgbClr val="231F20"/>
              </a:solidFill>
              <a:effectLst/>
              <a:uLnTx/>
              <a:uFillTx/>
              <a:latin typeface="Arial" panose="020B0604020202020204" pitchFamily="34" charset="0"/>
              <a:ea typeface="+mn-ea"/>
              <a:cs typeface="Arial" panose="020B0604020202020204" pitchFamily="34" charset="0"/>
            </a:endParaRPr>
          </a:p>
        </p:txBody>
      </p:sp>
      <p:sp>
        <p:nvSpPr>
          <p:cNvPr id="12" name="Rounded Rectangular Callout 11"/>
          <p:cNvSpPr/>
          <p:nvPr/>
        </p:nvSpPr>
        <p:spPr>
          <a:xfrm>
            <a:off x="2808990" y="3324548"/>
            <a:ext cx="1367544" cy="733848"/>
          </a:xfrm>
          <a:prstGeom prst="wedgeRoundRectCallout">
            <a:avLst>
              <a:gd name="adj1" fmla="val 85194"/>
              <a:gd name="adj2" fmla="val 96322"/>
              <a:gd name="adj3" fmla="val 16667"/>
            </a:avLst>
          </a:prstGeom>
          <a:gradFill rotWithShape="1">
            <a:gsLst>
              <a:gs pos="0">
                <a:srgbClr val="EFEFF0"/>
              </a:gs>
              <a:gs pos="66000">
                <a:srgbClr val="8C8D8F"/>
              </a:gs>
              <a:gs pos="35000">
                <a:srgbClr val="CACAC8"/>
              </a:gs>
            </a:gsLst>
            <a:lin ang="5400000" scaled="1"/>
          </a:gradFill>
          <a:ln w="15875" cap="flat" cmpd="sng" algn="ctr">
            <a:solidFill>
              <a:srgbClr val="231F20"/>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31F20"/>
                </a:solidFill>
                <a:effectLst/>
                <a:uLnTx/>
                <a:uFillTx/>
                <a:latin typeface="Arial" panose="020B0604020202020204" pitchFamily="34" charset="0"/>
                <a:ea typeface="+mn-ea"/>
                <a:cs typeface="Arial" panose="020B0604020202020204" pitchFamily="34" charset="0"/>
              </a:rPr>
              <a:t>“Alexa, set downstairs to cool”</a:t>
            </a:r>
            <a:endParaRPr kumimoji="0" lang="en-US" sz="1400" b="0" i="0" u="none" strike="noStrike" kern="1200" cap="none" spc="0" normalizeH="0" baseline="0" noProof="0" dirty="0">
              <a:ln>
                <a:noFill/>
              </a:ln>
              <a:solidFill>
                <a:srgbClr val="231F20"/>
              </a:solidFill>
              <a:effectLst/>
              <a:uLnTx/>
              <a:uFillTx/>
              <a:latin typeface="Arial" panose="020B0604020202020204" pitchFamily="34" charset="0"/>
              <a:ea typeface="+mn-ea"/>
              <a:cs typeface="Arial" panose="020B0604020202020204" pitchFamily="34" charset="0"/>
            </a:endParaRPr>
          </a:p>
        </p:txBody>
      </p:sp>
      <p:sp>
        <p:nvSpPr>
          <p:cNvPr id="13" name="Rounded Rectangular Callout 12"/>
          <p:cNvSpPr/>
          <p:nvPr/>
        </p:nvSpPr>
        <p:spPr>
          <a:xfrm>
            <a:off x="7060793" y="4152154"/>
            <a:ext cx="1302446" cy="740054"/>
          </a:xfrm>
          <a:prstGeom prst="wedgeRoundRectCallout">
            <a:avLst>
              <a:gd name="adj1" fmla="val -85883"/>
              <a:gd name="adj2" fmla="val -28173"/>
              <a:gd name="adj3" fmla="val 16667"/>
            </a:avLst>
          </a:prstGeom>
          <a:gradFill rotWithShape="1">
            <a:gsLst>
              <a:gs pos="0">
                <a:srgbClr val="EFEFF0"/>
              </a:gs>
              <a:gs pos="66000">
                <a:srgbClr val="8C8D8F"/>
              </a:gs>
              <a:gs pos="35000">
                <a:srgbClr val="CACAC8"/>
              </a:gs>
            </a:gsLst>
            <a:lin ang="5400000" scaled="1"/>
          </a:gradFill>
          <a:ln w="15875" cap="flat" cmpd="sng" algn="ctr">
            <a:solidFill>
              <a:srgbClr val="231F20"/>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31F20"/>
                </a:solidFill>
                <a:effectLst/>
                <a:uLnTx/>
                <a:uFillTx/>
                <a:latin typeface="Arial" panose="020B0604020202020204" pitchFamily="34" charset="0"/>
                <a:ea typeface="+mn-ea"/>
                <a:cs typeface="Arial" panose="020B0604020202020204" pitchFamily="34" charset="0"/>
              </a:rPr>
              <a:t>“Alexa, set dining room to heat.”</a:t>
            </a:r>
            <a:endParaRPr kumimoji="0" lang="en-US" sz="1400" b="0" i="0" u="none" strike="noStrike" kern="1200" cap="none" spc="0" normalizeH="0" baseline="0" noProof="0" dirty="0">
              <a:ln>
                <a:noFill/>
              </a:ln>
              <a:solidFill>
                <a:srgbClr val="231F20"/>
              </a:solidFill>
              <a:effectLst/>
              <a:uLnTx/>
              <a:uFillTx/>
              <a:latin typeface="Arial" panose="020B0604020202020204" pitchFamily="34" charset="0"/>
              <a:ea typeface="+mn-ea"/>
              <a:cs typeface="Arial" panose="020B0604020202020204" pitchFamily="34" charset="0"/>
            </a:endParaRPr>
          </a:p>
        </p:txBody>
      </p:sp>
      <p:pic>
        <p:nvPicPr>
          <p:cNvPr id="1026" name="Picture 2" descr="Image result for alex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8378" y="2487195"/>
            <a:ext cx="3142400" cy="3142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maz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42" y="1970259"/>
            <a:ext cx="2194574" cy="21945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6"/>
          <a:stretch>
            <a:fillRect/>
          </a:stretch>
        </p:blipFill>
        <p:spPr>
          <a:xfrm>
            <a:off x="2054261" y="4213167"/>
            <a:ext cx="657809" cy="1391103"/>
          </a:xfrm>
          <a:prstGeom prst="rect">
            <a:avLst/>
          </a:prstGeom>
        </p:spPr>
      </p:pic>
      <p:pic>
        <p:nvPicPr>
          <p:cNvPr id="18" name="Picture 17"/>
          <p:cNvPicPr>
            <a:picLocks noChangeAspect="1"/>
          </p:cNvPicPr>
          <p:nvPr/>
        </p:nvPicPr>
        <p:blipFill>
          <a:blip r:embed="rId7"/>
          <a:stretch>
            <a:fillRect/>
          </a:stretch>
        </p:blipFill>
        <p:spPr>
          <a:xfrm>
            <a:off x="544455" y="4305689"/>
            <a:ext cx="1105877" cy="1216055"/>
          </a:xfrm>
          <a:prstGeom prst="rect">
            <a:avLst/>
          </a:prstGeom>
        </p:spPr>
      </p:pic>
      <p:sp>
        <p:nvSpPr>
          <p:cNvPr id="19" name="TextBox 18"/>
          <p:cNvSpPr txBox="1"/>
          <p:nvPr/>
        </p:nvSpPr>
        <p:spPr bwMode="auto">
          <a:xfrm>
            <a:off x="3129113" y="5964477"/>
            <a:ext cx="62704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err="1" smtClean="0">
                <a:solidFill>
                  <a:srgbClr val="FF0000"/>
                </a:solidFill>
              </a:rPr>
              <a:t>Controla</a:t>
            </a:r>
            <a:r>
              <a:rPr lang="en-US" dirty="0" smtClean="0">
                <a:solidFill>
                  <a:srgbClr val="FF0000"/>
                </a:solidFill>
              </a:rPr>
              <a:t> </a:t>
            </a:r>
            <a:r>
              <a:rPr lang="en-US" dirty="0" err="1" smtClean="0">
                <a:solidFill>
                  <a:srgbClr val="FF0000"/>
                </a:solidFill>
              </a:rPr>
              <a:t>su</a:t>
            </a:r>
            <a:r>
              <a:rPr lang="en-US" dirty="0" smtClean="0">
                <a:solidFill>
                  <a:srgbClr val="FF0000"/>
                </a:solidFill>
              </a:rPr>
              <a:t> </a:t>
            </a:r>
            <a:r>
              <a:rPr lang="en-US" dirty="0" err="1" smtClean="0">
                <a:solidFill>
                  <a:srgbClr val="FF0000"/>
                </a:solidFill>
              </a:rPr>
              <a:t>sistema</a:t>
            </a:r>
            <a:r>
              <a:rPr lang="en-US" dirty="0" smtClean="0">
                <a:solidFill>
                  <a:srgbClr val="FF0000"/>
                </a:solidFill>
              </a:rPr>
              <a:t> con </a:t>
            </a:r>
            <a:r>
              <a:rPr lang="en-US" dirty="0" smtClean="0">
                <a:solidFill>
                  <a:srgbClr val="FF0000"/>
                </a:solidFill>
              </a:rPr>
              <a:t>Alexa!</a:t>
            </a:r>
          </a:p>
        </p:txBody>
      </p:sp>
    </p:spTree>
    <p:extLst>
      <p:ext uri="{BB962C8B-B14F-4D97-AF65-F5344CB8AC3E}">
        <p14:creationId xmlns:p14="http://schemas.microsoft.com/office/powerpoint/2010/main" val="1170389910"/>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533400"/>
            <a:ext cx="10972800" cy="1600200"/>
          </a:xfrm>
        </p:spPr>
        <p:txBody>
          <a:bodyPr/>
          <a:lstStyle/>
          <a:p>
            <a:r>
              <a:rPr lang="en-US" dirty="0" err="1" smtClean="0"/>
              <a:t>Caracteristicas</a:t>
            </a:r>
            <a:r>
              <a:rPr lang="en-US" dirty="0" smtClean="0"/>
              <a:t> Claves</a:t>
            </a:r>
            <a:endParaRPr lang="en-US" dirty="0"/>
          </a:p>
        </p:txBody>
      </p:sp>
      <p:sp>
        <p:nvSpPr>
          <p:cNvPr id="5" name="Text Placeholder 5"/>
          <p:cNvSpPr txBox="1">
            <a:spLocks/>
          </p:cNvSpPr>
          <p:nvPr/>
        </p:nvSpPr>
        <p:spPr>
          <a:xfrm>
            <a:off x="1835239" y="1448298"/>
            <a:ext cx="4040188" cy="639762"/>
          </a:xfrm>
          <a:prstGeom prst="rect">
            <a:avLst/>
          </a:prstGeom>
        </p:spPr>
        <p:txBody>
          <a:bodyPr anchor="b"/>
          <a:lstStyle>
            <a:lvl1pPr marL="0" indent="0" algn="l" defTabSz="457200" rtl="0" eaLnBrk="1" latinLnBrk="0" hangingPunct="1">
              <a:spcBef>
                <a:spcPct val="20000"/>
              </a:spcBef>
              <a:buFont typeface="Arial"/>
              <a:buNone/>
              <a:defRPr sz="2000" b="1" kern="120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0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Features</a:t>
            </a:r>
            <a:endParaRPr kumimoji="0" lang="en-US" sz="2000" b="1"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6" name="Content Placeholder 6"/>
          <p:cNvSpPr txBox="1">
            <a:spLocks/>
          </p:cNvSpPr>
          <p:nvPr/>
        </p:nvSpPr>
        <p:spPr>
          <a:xfrm>
            <a:off x="1835239" y="2084885"/>
            <a:ext cx="4305300" cy="4057649"/>
          </a:xfrm>
          <a:prstGeom prst="rect">
            <a:avLst/>
          </a:prstGeom>
        </p:spPr>
        <p:txBody>
          <a:bodyPr/>
          <a:lst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pitchFamily="34" charset="0"/>
              <a:buChar char="•"/>
              <a:defRPr sz="10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Full color, touch screen display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rgbClr val="FF0000"/>
                </a:solidFill>
                <a:effectLst/>
                <a:uLnTx/>
                <a:uFillTx/>
                <a:latin typeface="Arial" pitchFamily="34" charset="0"/>
                <a:ea typeface="+mn-ea"/>
                <a:cs typeface="Arial" pitchFamily="34" charset="0"/>
              </a:rPr>
              <a:t>Bluetooth app for users &amp; installer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Can display customer logo</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Scheduling ability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Controls 1-16 indoor units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MA style wiring</a:t>
            </a:r>
          </a:p>
          <a:p>
            <a:pPr marL="742950" marR="0" lvl="1" indent="-285750" algn="l" defTabSz="45720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Wires directly to indoor unit</a:t>
            </a:r>
          </a:p>
          <a:p>
            <a:pPr marL="742950" marR="0" lvl="1" indent="-285750" algn="l" defTabSz="45720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Reduced MA wire length</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70m (229’) because of power consumption</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1400" b="1"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NOT</a:t>
            </a:r>
            <a:r>
              <a:rPr kumimoji="0" lang="en-US" sz="14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 standard 656 ft. wire length</a:t>
            </a:r>
          </a:p>
          <a:p>
            <a:pPr marL="742950" marR="0" lvl="1" indent="-285750" algn="l" defTabSz="45720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rPr>
              <a:t>No Sub MA remote</a:t>
            </a:r>
          </a:p>
          <a:p>
            <a:pPr marL="742950" marR="0" lvl="1" indent="-285750" algn="l" defTabSz="4572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6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1800" b="0" i="0" u="none" strike="noStrike" kern="120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18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7" name="Title 4"/>
          <p:cNvSpPr txBox="1">
            <a:spLocks/>
          </p:cNvSpPr>
          <p:nvPr/>
        </p:nvSpPr>
        <p:spPr>
          <a:xfrm>
            <a:off x="1833564" y="926057"/>
            <a:ext cx="8229600" cy="708730"/>
          </a:xfrm>
          <a:prstGeom prst="rect">
            <a:avLst/>
          </a:prstGeom>
        </p:spPr>
        <p:txBody>
          <a:bodyPr/>
          <a:lstStyle>
            <a:lvl1pPr algn="ctr" defTabSz="457200" rtl="0" eaLnBrk="1" latinLnBrk="0" hangingPunct="1">
              <a:spcBef>
                <a:spcPct val="0"/>
              </a:spcBef>
              <a:buNone/>
              <a:defRPr sz="3600" b="1" kern="1200">
                <a:solidFill>
                  <a:schemeClr val="tx1"/>
                </a:solidFill>
                <a:latin typeface="Arial" pitchFamily="34" charset="0"/>
                <a:ea typeface="+mj-ea"/>
                <a:cs typeface="Arial"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smtClean="0">
                <a:ln>
                  <a:noFill/>
                </a:ln>
                <a:solidFill>
                  <a:sysClr val="windowText" lastClr="000000"/>
                </a:solidFill>
                <a:effectLst/>
                <a:uLnTx/>
                <a:uFillTx/>
                <a:latin typeface="Arial" pitchFamily="34" charset="0"/>
                <a:ea typeface="+mj-ea"/>
                <a:cs typeface="Arial" pitchFamily="34" charset="0"/>
              </a:rPr>
              <a:t>PAR-CT01MAU-SB</a:t>
            </a:r>
            <a:endParaRPr kumimoji="0" lang="en-US" sz="36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sp>
        <p:nvSpPr>
          <p:cNvPr id="11" name="TextBox 10"/>
          <p:cNvSpPr txBox="1"/>
          <p:nvPr/>
        </p:nvSpPr>
        <p:spPr bwMode="auto">
          <a:xfrm>
            <a:off x="3129113" y="5964477"/>
            <a:ext cx="48029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err="1" smtClean="0">
                <a:solidFill>
                  <a:srgbClr val="FF0000"/>
                </a:solidFill>
              </a:rPr>
              <a:t>Alguien</a:t>
            </a:r>
            <a:r>
              <a:rPr lang="en-US" dirty="0" smtClean="0">
                <a:solidFill>
                  <a:srgbClr val="FF0000"/>
                </a:solidFill>
              </a:rPr>
              <a:t> </a:t>
            </a:r>
            <a:r>
              <a:rPr lang="en-US" dirty="0" err="1" smtClean="0">
                <a:solidFill>
                  <a:srgbClr val="FF0000"/>
                </a:solidFill>
              </a:rPr>
              <a:t>dijo</a:t>
            </a:r>
            <a:r>
              <a:rPr lang="en-US" dirty="0" smtClean="0">
                <a:solidFill>
                  <a:srgbClr val="FF0000"/>
                </a:solidFill>
              </a:rPr>
              <a:t> Bluetooth?</a:t>
            </a:r>
            <a:endParaRPr lang="en-US" dirty="0" smtClean="0">
              <a:solidFill>
                <a:srgbClr val="FF0000"/>
              </a:solidFill>
            </a:endParaRPr>
          </a:p>
        </p:txBody>
      </p:sp>
      <p:pic>
        <p:nvPicPr>
          <p:cNvPr id="12" name="Picture 11"/>
          <p:cNvPicPr>
            <a:picLocks noChangeAspect="1"/>
          </p:cNvPicPr>
          <p:nvPr/>
        </p:nvPicPr>
        <p:blipFill>
          <a:blip r:embed="rId2"/>
          <a:stretch>
            <a:fillRect/>
          </a:stretch>
        </p:blipFill>
        <p:spPr>
          <a:xfrm>
            <a:off x="7033355" y="1889083"/>
            <a:ext cx="1871881" cy="3460901"/>
          </a:xfrm>
          <a:prstGeom prst="rect">
            <a:avLst/>
          </a:prstGeom>
        </p:spPr>
      </p:pic>
      <p:sp>
        <p:nvSpPr>
          <p:cNvPr id="2" name="Rectangle 1"/>
          <p:cNvSpPr/>
          <p:nvPr/>
        </p:nvSpPr>
        <p:spPr>
          <a:xfrm>
            <a:off x="8220075" y="1490504"/>
            <a:ext cx="3362325" cy="369332"/>
          </a:xfrm>
          <a:prstGeom prst="rect">
            <a:avLst/>
          </a:prstGeom>
          <a:noFill/>
        </p:spPr>
        <p:txBody>
          <a:bodyPr wrap="square" lIns="91440" tIns="45720" rIns="91440" bIns="45720">
            <a:spAutoFit/>
          </a:bodyPr>
          <a:lstStyle/>
          <a:p>
            <a:pPr algn="ctr"/>
            <a:r>
              <a:rPr lang="en-US" sz="18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Control Bluetooth </a:t>
            </a:r>
            <a:r>
              <a:rPr lang="en-US" sz="18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a:t>
            </a:r>
            <a:r>
              <a:rPr lang="en-US" sz="18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18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33’</a:t>
            </a:r>
            <a:endParaRPr lang="en-US" sz="1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561124964"/>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421042" y="-456338"/>
            <a:ext cx="10972800" cy="1600200"/>
          </a:xfrm>
        </p:spPr>
        <p:txBody>
          <a:bodyPr/>
          <a:lstStyle/>
          <a:p>
            <a:r>
              <a:rPr lang="en-US" dirty="0" err="1" smtClean="0"/>
              <a:t>Caracteristicas</a:t>
            </a:r>
            <a:r>
              <a:rPr lang="en-US" dirty="0" smtClean="0"/>
              <a:t> Clave</a:t>
            </a:r>
            <a:endParaRPr lang="en-US" dirty="0"/>
          </a:p>
        </p:txBody>
      </p:sp>
      <p:grpSp>
        <p:nvGrpSpPr>
          <p:cNvPr id="10" name="Group 9"/>
          <p:cNvGrpSpPr/>
          <p:nvPr/>
        </p:nvGrpSpPr>
        <p:grpSpPr>
          <a:xfrm>
            <a:off x="1339484" y="2076585"/>
            <a:ext cx="10248164" cy="4448279"/>
            <a:chOff x="764249" y="1402279"/>
            <a:chExt cx="10769056" cy="4769921"/>
          </a:xfrm>
        </p:grpSpPr>
        <p:pic>
          <p:nvPicPr>
            <p:cNvPr id="11" name="Picture 7" descr="T:\Controls Solutions Training - Boston TC\Controls Solutions Sales Boot Camp\Pictures\iph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7119" y="1402279"/>
              <a:ext cx="1304178" cy="2645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descr="T:\Controls Solutions Training - Boston TC\Controls Solutions Sales Boot Camp\Pictures\PAC-US444C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49" y="3067229"/>
              <a:ext cx="3786321" cy="20871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Image result for ecobe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310" y="4211166"/>
              <a:ext cx="2152465" cy="17363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4" descr="E529 Wireless Battery Operated Thermosta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1856" y="4245459"/>
              <a:ext cx="1911449" cy="19267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5" descr="T:\Controls Solutions Training - Boston TC\Controls Solutions Sales Boot Camp\Pictures\Nes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5344" y="1943600"/>
              <a:ext cx="1862578" cy="18923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T:\Controls Solutions Training - Boston TC\Controls Solutions Sales Boot Camp\Pictures\nest app.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54467" y="1712810"/>
              <a:ext cx="1138128" cy="2024351"/>
            </a:xfrm>
            <a:prstGeom prst="rect">
              <a:avLst/>
            </a:prstGeom>
            <a:noFill/>
            <a:extLst>
              <a:ext uri="{909E8E84-426E-40DD-AFC4-6F175D3DCCD1}">
                <a14:hiddenFill xmlns:a14="http://schemas.microsoft.com/office/drawing/2010/main">
                  <a:solidFill>
                    <a:srgbClr val="FFFFFF"/>
                  </a:solidFill>
                </a14:hiddenFill>
              </a:ext>
            </a:extLst>
          </p:spPr>
        </p:pic>
        <p:sp>
          <p:nvSpPr>
            <p:cNvPr id="17" name="Left-Right Arrow 16"/>
            <p:cNvSpPr/>
            <p:nvPr/>
          </p:nvSpPr>
          <p:spPr>
            <a:xfrm>
              <a:off x="4612705" y="3678715"/>
              <a:ext cx="3195390" cy="1133487"/>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Thermostat Control</a:t>
              </a:r>
              <a:endParaRPr lang="en-US" sz="2200" b="1" dirty="0"/>
            </a:p>
          </p:txBody>
        </p:sp>
      </p:grpSp>
      <p:sp>
        <p:nvSpPr>
          <p:cNvPr id="18" name="Title 1"/>
          <p:cNvSpPr txBox="1">
            <a:spLocks/>
          </p:cNvSpPr>
          <p:nvPr/>
        </p:nvSpPr>
        <p:spPr bwMode="auto">
          <a:xfrm>
            <a:off x="421042" y="5854723"/>
            <a:ext cx="8229600" cy="708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l" rtl="0" eaLnBrk="0" fontAlgn="base" hangingPunct="0">
              <a:lnSpc>
                <a:spcPct val="85000"/>
              </a:lnSpc>
              <a:spcBef>
                <a:spcPct val="0"/>
              </a:spcBef>
              <a:spcAft>
                <a:spcPct val="0"/>
              </a:spcAft>
              <a:defRPr sz="4000" b="1">
                <a:solidFill>
                  <a:srgbClr val="545553"/>
                </a:solidFill>
                <a:latin typeface="Calibri" panose="020F0502020204030204" pitchFamily="34" charset="0"/>
                <a:ea typeface="+mj-ea"/>
                <a:cs typeface="Calibri" panose="020F0502020204030204" pitchFamily="34" charset="0"/>
              </a:defRPr>
            </a:lvl1pPr>
            <a:lvl2pPr algn="l" rtl="0" eaLnBrk="0" fontAlgn="base" hangingPunct="0">
              <a:lnSpc>
                <a:spcPct val="85000"/>
              </a:lnSpc>
              <a:spcBef>
                <a:spcPct val="0"/>
              </a:spcBef>
              <a:spcAft>
                <a:spcPct val="0"/>
              </a:spcAft>
              <a:defRPr sz="4000" b="1">
                <a:solidFill>
                  <a:srgbClr val="555555"/>
                </a:solidFill>
                <a:latin typeface="Arial" charset="0"/>
                <a:ea typeface="ＭＳ Ｐゴシック" charset="0"/>
                <a:cs typeface="ＭＳ Ｐゴシック" charset="0"/>
              </a:defRPr>
            </a:lvl2pPr>
            <a:lvl3pPr algn="l" rtl="0" eaLnBrk="0" fontAlgn="base" hangingPunct="0">
              <a:lnSpc>
                <a:spcPct val="85000"/>
              </a:lnSpc>
              <a:spcBef>
                <a:spcPct val="0"/>
              </a:spcBef>
              <a:spcAft>
                <a:spcPct val="0"/>
              </a:spcAft>
              <a:defRPr sz="4000" b="1">
                <a:solidFill>
                  <a:srgbClr val="555555"/>
                </a:solidFill>
                <a:latin typeface="Arial" charset="0"/>
                <a:ea typeface="ＭＳ Ｐゴシック" charset="0"/>
                <a:cs typeface="ＭＳ Ｐゴシック" charset="0"/>
              </a:defRPr>
            </a:lvl3pPr>
            <a:lvl4pPr algn="l" rtl="0" eaLnBrk="0" fontAlgn="base" hangingPunct="0">
              <a:lnSpc>
                <a:spcPct val="85000"/>
              </a:lnSpc>
              <a:spcBef>
                <a:spcPct val="0"/>
              </a:spcBef>
              <a:spcAft>
                <a:spcPct val="0"/>
              </a:spcAft>
              <a:defRPr sz="4000" b="1">
                <a:solidFill>
                  <a:srgbClr val="555555"/>
                </a:solidFill>
                <a:latin typeface="Arial" charset="0"/>
                <a:ea typeface="ＭＳ Ｐゴシック" charset="0"/>
                <a:cs typeface="ＭＳ Ｐゴシック" charset="0"/>
              </a:defRPr>
            </a:lvl4pPr>
            <a:lvl5pPr algn="l" rtl="0" eaLnBrk="0" fontAlgn="base" hangingPunct="0">
              <a:lnSpc>
                <a:spcPct val="85000"/>
              </a:lnSpc>
              <a:spcBef>
                <a:spcPct val="0"/>
              </a:spcBef>
              <a:spcAft>
                <a:spcPct val="0"/>
              </a:spcAft>
              <a:defRPr sz="4000" b="1">
                <a:solidFill>
                  <a:srgbClr val="555555"/>
                </a:solidFill>
                <a:latin typeface="Arial" charset="0"/>
                <a:ea typeface="ＭＳ Ｐゴシック" charset="0"/>
                <a:cs typeface="ＭＳ Ｐゴシック" charset="0"/>
              </a:defRPr>
            </a:lvl5pPr>
            <a:lvl6pPr marL="609585" algn="l" rtl="0" fontAlgn="base">
              <a:lnSpc>
                <a:spcPct val="85000"/>
              </a:lnSpc>
              <a:spcBef>
                <a:spcPct val="0"/>
              </a:spcBef>
              <a:spcAft>
                <a:spcPct val="0"/>
              </a:spcAft>
              <a:defRPr sz="4000" b="1">
                <a:solidFill>
                  <a:schemeClr val="tx1"/>
                </a:solidFill>
                <a:latin typeface="Arial" charset="0"/>
                <a:ea typeface="ＭＳ Ｐゴシック" charset="0"/>
              </a:defRPr>
            </a:lvl6pPr>
            <a:lvl7pPr marL="1219170" algn="l" rtl="0" fontAlgn="base">
              <a:lnSpc>
                <a:spcPct val="85000"/>
              </a:lnSpc>
              <a:spcBef>
                <a:spcPct val="0"/>
              </a:spcBef>
              <a:spcAft>
                <a:spcPct val="0"/>
              </a:spcAft>
              <a:defRPr sz="4000" b="1">
                <a:solidFill>
                  <a:schemeClr val="tx1"/>
                </a:solidFill>
                <a:latin typeface="Arial" charset="0"/>
                <a:ea typeface="ＭＳ Ｐゴシック" charset="0"/>
              </a:defRPr>
            </a:lvl7pPr>
            <a:lvl8pPr marL="1828754" algn="l" rtl="0" fontAlgn="base">
              <a:lnSpc>
                <a:spcPct val="85000"/>
              </a:lnSpc>
              <a:spcBef>
                <a:spcPct val="0"/>
              </a:spcBef>
              <a:spcAft>
                <a:spcPct val="0"/>
              </a:spcAft>
              <a:defRPr sz="4000" b="1">
                <a:solidFill>
                  <a:schemeClr val="tx1"/>
                </a:solidFill>
                <a:latin typeface="Arial" charset="0"/>
                <a:ea typeface="ＭＳ Ｐゴシック" charset="0"/>
              </a:defRPr>
            </a:lvl8pPr>
            <a:lvl9pPr marL="2438339" algn="l" rtl="0" fontAlgn="base">
              <a:lnSpc>
                <a:spcPct val="85000"/>
              </a:lnSpc>
              <a:spcBef>
                <a:spcPct val="0"/>
              </a:spcBef>
              <a:spcAft>
                <a:spcPct val="0"/>
              </a:spcAft>
              <a:defRPr sz="4000" b="1">
                <a:solidFill>
                  <a:schemeClr val="tx1"/>
                </a:solidFill>
                <a:latin typeface="Arial" charset="0"/>
                <a:ea typeface="ＭＳ Ｐゴシック" charset="0"/>
              </a:defRPr>
            </a:lvl9pPr>
          </a:lstStyle>
          <a:p>
            <a:r>
              <a:rPr lang="en-US" kern="0" dirty="0" smtClean="0"/>
              <a:t>    PAC-US444-CN-1</a:t>
            </a:r>
            <a:br>
              <a:rPr lang="en-US" kern="0" dirty="0" smtClean="0"/>
            </a:br>
            <a:endParaRPr lang="en-US" kern="0" dirty="0"/>
          </a:p>
        </p:txBody>
      </p:sp>
      <p:sp>
        <p:nvSpPr>
          <p:cNvPr id="19" name="Rectangle 18"/>
          <p:cNvSpPr/>
          <p:nvPr/>
        </p:nvSpPr>
        <p:spPr>
          <a:xfrm>
            <a:off x="530356" y="1143862"/>
            <a:ext cx="6096000" cy="2653034"/>
          </a:xfrm>
          <a:prstGeom prst="rect">
            <a:avLst/>
          </a:prstGeom>
        </p:spPr>
        <p:txBody>
          <a:bodyPr>
            <a:spAutoFit/>
          </a:bodyPr>
          <a:lstStyle/>
          <a:p>
            <a:pPr lvl="0" defTabSz="457200" eaLnBrk="1" fontAlgn="auto" hangingPunct="1">
              <a:spcBef>
                <a:spcPct val="20000"/>
              </a:spcBef>
              <a:spcAft>
                <a:spcPts val="0"/>
              </a:spcAft>
            </a:pPr>
            <a:r>
              <a:rPr lang="en-US" sz="2000" dirty="0">
                <a:solidFill>
                  <a:prstClr val="black"/>
                </a:solidFill>
                <a:ea typeface="+mn-ea"/>
                <a:cs typeface="Arial" pitchFamily="34" charset="0"/>
              </a:rPr>
              <a:t>Thermostat Interface</a:t>
            </a:r>
          </a:p>
          <a:p>
            <a:pPr marL="342900" lvl="0" indent="-342900" defTabSz="457200" eaLnBrk="1" fontAlgn="auto" hangingPunct="1">
              <a:spcBef>
                <a:spcPct val="20000"/>
              </a:spcBef>
              <a:spcAft>
                <a:spcPts val="0"/>
              </a:spcAft>
              <a:buFont typeface="Arial"/>
              <a:buChar char="•"/>
            </a:pPr>
            <a:endParaRPr lang="en-US" sz="1800" b="0" dirty="0">
              <a:solidFill>
                <a:prstClr val="black"/>
              </a:solidFill>
              <a:ea typeface="+mn-ea"/>
              <a:cs typeface="Arial" pitchFamily="34" charset="0"/>
            </a:endParaRPr>
          </a:p>
          <a:p>
            <a:pPr marL="342900" lvl="0" indent="-342900" defTabSz="457200" eaLnBrk="1" fontAlgn="auto" hangingPunct="1">
              <a:spcBef>
                <a:spcPct val="20000"/>
              </a:spcBef>
              <a:spcAft>
                <a:spcPts val="0"/>
              </a:spcAft>
              <a:buFont typeface="Arial"/>
              <a:buChar char="•"/>
            </a:pPr>
            <a:r>
              <a:rPr lang="en-US" sz="1800" b="0" dirty="0">
                <a:solidFill>
                  <a:prstClr val="black"/>
                </a:solidFill>
                <a:ea typeface="+mn-ea"/>
                <a:cs typeface="Arial" pitchFamily="34" charset="0"/>
              </a:rPr>
              <a:t>M&amp;P or CITY MULTI</a:t>
            </a:r>
          </a:p>
          <a:p>
            <a:pPr marL="342900" lvl="0" indent="-342900" defTabSz="457200" eaLnBrk="1" fontAlgn="auto" hangingPunct="1">
              <a:spcBef>
                <a:spcPct val="20000"/>
              </a:spcBef>
              <a:spcAft>
                <a:spcPts val="0"/>
              </a:spcAft>
              <a:buFont typeface="Arial"/>
              <a:buChar char="•"/>
            </a:pPr>
            <a:r>
              <a:rPr lang="en-US" sz="1800" b="0" dirty="0">
                <a:solidFill>
                  <a:prstClr val="black"/>
                </a:solidFill>
                <a:ea typeface="+mn-ea"/>
                <a:cs typeface="Arial" pitchFamily="34" charset="0"/>
              </a:rPr>
              <a:t>One interface per indoor unit</a:t>
            </a:r>
          </a:p>
          <a:p>
            <a:pPr marL="342900" lvl="0" indent="-342900" defTabSz="457200" eaLnBrk="1" fontAlgn="auto" hangingPunct="1">
              <a:spcBef>
                <a:spcPct val="20000"/>
              </a:spcBef>
              <a:spcAft>
                <a:spcPts val="0"/>
              </a:spcAft>
              <a:buFont typeface="Arial"/>
              <a:buChar char="•"/>
            </a:pPr>
            <a:r>
              <a:rPr lang="en-US" sz="1800" b="0" dirty="0">
                <a:solidFill>
                  <a:prstClr val="black"/>
                </a:solidFill>
                <a:ea typeface="+mn-ea"/>
                <a:cs typeface="Arial" pitchFamily="34" charset="0"/>
              </a:rPr>
              <a:t>Modes:</a:t>
            </a:r>
          </a:p>
          <a:p>
            <a:pPr marL="742950" lvl="1" indent="-285750" defTabSz="457200" eaLnBrk="1" fontAlgn="auto" hangingPunct="1">
              <a:spcBef>
                <a:spcPct val="20000"/>
              </a:spcBef>
              <a:spcAft>
                <a:spcPts val="0"/>
              </a:spcAft>
              <a:buFont typeface="Arial" pitchFamily="34" charset="0"/>
              <a:buChar char="▫"/>
            </a:pPr>
            <a:r>
              <a:rPr lang="en-US" sz="1600" b="0" dirty="0">
                <a:solidFill>
                  <a:prstClr val="black"/>
                </a:solidFill>
                <a:ea typeface="+mn-ea"/>
                <a:cs typeface="Arial" pitchFamily="34" charset="0"/>
              </a:rPr>
              <a:t>Cool, Heat, Fan, and Off</a:t>
            </a:r>
          </a:p>
          <a:p>
            <a:pPr marL="342900" lvl="0" indent="-342900" defTabSz="457200" eaLnBrk="1" fontAlgn="auto" hangingPunct="1">
              <a:spcBef>
                <a:spcPct val="20000"/>
              </a:spcBef>
              <a:spcAft>
                <a:spcPts val="0"/>
              </a:spcAft>
              <a:buFont typeface="Arial"/>
              <a:buChar char="•"/>
            </a:pPr>
            <a:r>
              <a:rPr lang="en-US" sz="1800" b="0" dirty="0">
                <a:solidFill>
                  <a:prstClr val="black"/>
                </a:solidFill>
                <a:ea typeface="+mn-ea"/>
                <a:cs typeface="Arial" pitchFamily="34" charset="0"/>
              </a:rPr>
              <a:t>Fan Speed Control</a:t>
            </a:r>
          </a:p>
          <a:p>
            <a:pPr marL="742950" lvl="1" indent="-285750" defTabSz="457200" eaLnBrk="1" fontAlgn="auto" hangingPunct="1">
              <a:spcBef>
                <a:spcPct val="20000"/>
              </a:spcBef>
              <a:spcAft>
                <a:spcPts val="0"/>
              </a:spcAft>
              <a:buFont typeface="Arial" pitchFamily="34" charset="0"/>
              <a:buChar char="▫"/>
            </a:pPr>
            <a:r>
              <a:rPr lang="en-US" sz="1600" b="0" dirty="0">
                <a:solidFill>
                  <a:prstClr val="black"/>
                </a:solidFill>
                <a:ea typeface="+mn-ea"/>
                <a:cs typeface="Arial" pitchFamily="34" charset="0"/>
              </a:rPr>
              <a:t>High, Medium, Low</a:t>
            </a:r>
          </a:p>
        </p:txBody>
      </p:sp>
      <p:sp>
        <p:nvSpPr>
          <p:cNvPr id="20" name="TextBox 19"/>
          <p:cNvSpPr txBox="1"/>
          <p:nvPr/>
        </p:nvSpPr>
        <p:spPr bwMode="auto">
          <a:xfrm>
            <a:off x="2656321" y="6117551"/>
            <a:ext cx="59442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smtClean="0">
                <a:solidFill>
                  <a:srgbClr val="FF0000"/>
                </a:solidFill>
              </a:rPr>
              <a:t>Nest? </a:t>
            </a:r>
            <a:r>
              <a:rPr lang="en-US" dirty="0" err="1" smtClean="0">
                <a:solidFill>
                  <a:srgbClr val="FF0000"/>
                </a:solidFill>
              </a:rPr>
              <a:t>ecobee</a:t>
            </a:r>
            <a:r>
              <a:rPr lang="en-US" dirty="0" smtClean="0">
                <a:solidFill>
                  <a:srgbClr val="FF0000"/>
                </a:solidFill>
              </a:rPr>
              <a:t>? </a:t>
            </a:r>
            <a:r>
              <a:rPr lang="en-US" dirty="0" smtClean="0">
                <a:solidFill>
                  <a:srgbClr val="FF0000"/>
                </a:solidFill>
              </a:rPr>
              <a:t>Sin </a:t>
            </a:r>
            <a:r>
              <a:rPr lang="en-US" dirty="0" err="1" smtClean="0">
                <a:solidFill>
                  <a:srgbClr val="FF0000"/>
                </a:solidFill>
              </a:rPr>
              <a:t>problema</a:t>
            </a:r>
            <a:r>
              <a:rPr lang="en-US" dirty="0" smtClean="0">
                <a:solidFill>
                  <a:srgbClr val="FF0000"/>
                </a:solidFill>
              </a:rPr>
              <a:t>!</a:t>
            </a:r>
            <a:endParaRPr lang="en-US" dirty="0" smtClean="0">
              <a:solidFill>
                <a:srgbClr val="FF0000"/>
              </a:solidFill>
            </a:endParaRPr>
          </a:p>
        </p:txBody>
      </p:sp>
      <p:sp>
        <p:nvSpPr>
          <p:cNvPr id="2" name="Rectangle 1"/>
          <p:cNvSpPr/>
          <p:nvPr/>
        </p:nvSpPr>
        <p:spPr>
          <a:xfrm>
            <a:off x="96969" y="4300725"/>
            <a:ext cx="1596912" cy="584775"/>
          </a:xfrm>
          <a:prstGeom prst="rect">
            <a:avLst/>
          </a:prstGeom>
          <a:noFill/>
        </p:spPr>
        <p:txBody>
          <a:bodyPr wrap="none" lIns="91440" tIns="45720" rIns="91440" bIns="45720">
            <a:spAutoFit/>
          </a:bodyPr>
          <a:lstStyle/>
          <a:p>
            <a:pPr algn="ctr"/>
            <a:r>
              <a:rPr lang="en-US"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CN-105</a:t>
            </a:r>
            <a:endPar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648449852"/>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482600" y="-448350"/>
            <a:ext cx="10972800" cy="1600200"/>
          </a:xfrm>
        </p:spPr>
        <p:txBody>
          <a:bodyPr/>
          <a:lstStyle/>
          <a:p>
            <a:r>
              <a:rPr lang="en-US" dirty="0" smtClean="0"/>
              <a:t>Key features and Sweet Spots!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301" y="1308100"/>
            <a:ext cx="9032397" cy="4525963"/>
          </a:xfrm>
          <a:prstGeom prst="rect">
            <a:avLst/>
          </a:prstGeom>
          <a:solidFill>
            <a:schemeClr val="bg1"/>
          </a:solidFill>
          <a:ln>
            <a:solidFill>
              <a:schemeClr val="tx1"/>
            </a:solidFill>
          </a:ln>
          <a:effectLst>
            <a:outerShdw blurRad="292100" dist="139700" dir="2700000" algn="tl" rotWithShape="0">
              <a:srgbClr val="333333">
                <a:alpha val="65000"/>
              </a:srgbClr>
            </a:outerShdw>
          </a:effectLst>
        </p:spPr>
      </p:pic>
      <p:sp>
        <p:nvSpPr>
          <p:cNvPr id="7" name="Content Placeholder 4"/>
          <p:cNvSpPr txBox="1">
            <a:spLocks/>
          </p:cNvSpPr>
          <p:nvPr/>
        </p:nvSpPr>
        <p:spPr bwMode="auto">
          <a:xfrm>
            <a:off x="-159602" y="986300"/>
            <a:ext cx="7242982" cy="4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455613" indent="-455613" algn="l" rtl="0" eaLnBrk="0" fontAlgn="base" hangingPunct="0">
              <a:spcBef>
                <a:spcPct val="20000"/>
              </a:spcBef>
              <a:spcAft>
                <a:spcPct val="0"/>
              </a:spcAft>
              <a:buClr>
                <a:srgbClr val="FF2B00"/>
              </a:buClr>
              <a:buSzPct val="110000"/>
              <a:buFont typeface="Arial" panose="020B0604020202020204" pitchFamily="34" charset="0"/>
              <a:buChar char="•"/>
              <a:defRPr sz="3200">
                <a:solidFill>
                  <a:srgbClr val="545553"/>
                </a:solidFill>
                <a:latin typeface="Calibri" panose="020F0502020204030204" pitchFamily="34" charset="0"/>
                <a:ea typeface="+mn-ea"/>
                <a:cs typeface="Calibri" panose="020F0502020204030204" pitchFamily="34" charset="0"/>
              </a:defRPr>
            </a:lvl1pPr>
            <a:lvl2pPr marL="1065213" indent="-455613" algn="l" rtl="0" eaLnBrk="0" fontAlgn="base" hangingPunct="0">
              <a:spcBef>
                <a:spcPct val="20000"/>
              </a:spcBef>
              <a:spcAft>
                <a:spcPct val="0"/>
              </a:spcAft>
              <a:buClr>
                <a:srgbClr val="555555"/>
              </a:buClr>
              <a:buFont typeface="Lucida Grande" charset="0"/>
              <a:buChar char="‑"/>
              <a:defRPr sz="2900">
                <a:solidFill>
                  <a:srgbClr val="545553"/>
                </a:solidFill>
                <a:latin typeface="Calibri" panose="020F0502020204030204" pitchFamily="34" charset="0"/>
                <a:ea typeface="+mn-ea"/>
                <a:cs typeface="Calibri" panose="020F0502020204030204" pitchFamily="34" charset="0"/>
              </a:defRPr>
            </a:lvl2pPr>
            <a:lvl3pPr marL="1598613" indent="-455613" algn="l" rtl="0" eaLnBrk="0" fontAlgn="base" hangingPunct="0">
              <a:spcBef>
                <a:spcPct val="20000"/>
              </a:spcBef>
              <a:spcAft>
                <a:spcPct val="0"/>
              </a:spcAft>
              <a:buClr>
                <a:srgbClr val="FF2B00"/>
              </a:buClr>
              <a:buFont typeface="Wingdings" panose="05000000000000000000" pitchFamily="2" charset="2"/>
              <a:buChar char="§"/>
              <a:defRPr sz="2600">
                <a:solidFill>
                  <a:srgbClr val="545553"/>
                </a:solidFill>
                <a:latin typeface="Calibri" panose="020F0502020204030204" pitchFamily="34" charset="0"/>
                <a:ea typeface="+mn-ea"/>
                <a:cs typeface="Calibri" panose="020F0502020204030204" pitchFamily="34" charset="0"/>
              </a:defRPr>
            </a:lvl3pPr>
            <a:lvl4pPr marL="1979613" indent="-379413" algn="l" rtl="0" eaLnBrk="0" fontAlgn="base" hangingPunct="0">
              <a:spcBef>
                <a:spcPct val="20000"/>
              </a:spcBef>
              <a:spcAft>
                <a:spcPct val="0"/>
              </a:spcAft>
              <a:buClr>
                <a:srgbClr val="555555"/>
              </a:buClr>
              <a:buFont typeface="Lucida Grande" charset="0"/>
              <a:buChar char="‑"/>
              <a:defRPr>
                <a:solidFill>
                  <a:srgbClr val="545553"/>
                </a:solidFill>
                <a:latin typeface="Calibri" panose="020F0502020204030204" pitchFamily="34" charset="0"/>
                <a:ea typeface="+mn-ea"/>
                <a:cs typeface="Calibri" panose="020F0502020204030204" pitchFamily="34" charset="0"/>
              </a:defRPr>
            </a:lvl4pPr>
            <a:lvl5pPr marL="2436813" indent="-379413" algn="l" rtl="0" eaLnBrk="0" fontAlgn="base" hangingPunct="0">
              <a:spcBef>
                <a:spcPct val="20000"/>
              </a:spcBef>
              <a:spcAft>
                <a:spcPct val="0"/>
              </a:spcAft>
              <a:buClr>
                <a:srgbClr val="555555"/>
              </a:buClr>
              <a:buFont typeface="Lucida Grande" charset="0"/>
              <a:buChar char="»"/>
              <a:defRPr>
                <a:solidFill>
                  <a:srgbClr val="545553"/>
                </a:solidFill>
                <a:latin typeface="Calibri" panose="020F0502020204030204" pitchFamily="34" charset="0"/>
                <a:ea typeface="+mn-ea"/>
                <a:cs typeface="Calibri" panose="020F0502020204030204" pitchFamily="34" charset="0"/>
              </a:defRPr>
            </a:lvl5pPr>
            <a:lvl6pPr marL="2971726" indent="-304792" algn="l" rtl="0" fontAlgn="base">
              <a:spcBef>
                <a:spcPct val="20000"/>
              </a:spcBef>
              <a:spcAft>
                <a:spcPct val="0"/>
              </a:spcAft>
              <a:buChar char="»"/>
              <a:defRPr>
                <a:solidFill>
                  <a:schemeClr val="tx1"/>
                </a:solidFill>
                <a:latin typeface="+mn-lt"/>
                <a:ea typeface="+mn-ea"/>
              </a:defRPr>
            </a:lvl6pPr>
            <a:lvl7pPr marL="3581310" indent="-304792" algn="l" rtl="0" fontAlgn="base">
              <a:spcBef>
                <a:spcPct val="20000"/>
              </a:spcBef>
              <a:spcAft>
                <a:spcPct val="0"/>
              </a:spcAft>
              <a:buChar char="»"/>
              <a:defRPr>
                <a:solidFill>
                  <a:schemeClr val="tx1"/>
                </a:solidFill>
                <a:latin typeface="+mn-lt"/>
                <a:ea typeface="+mn-ea"/>
              </a:defRPr>
            </a:lvl7pPr>
            <a:lvl8pPr marL="4190895" indent="-304792" algn="l" rtl="0" fontAlgn="base">
              <a:spcBef>
                <a:spcPct val="20000"/>
              </a:spcBef>
              <a:spcAft>
                <a:spcPct val="0"/>
              </a:spcAft>
              <a:buChar char="»"/>
              <a:defRPr>
                <a:solidFill>
                  <a:schemeClr val="tx1"/>
                </a:solidFill>
                <a:latin typeface="+mn-lt"/>
                <a:ea typeface="+mn-ea"/>
              </a:defRPr>
            </a:lvl8pPr>
            <a:lvl9pPr marL="4800480" indent="-304792" algn="l" rtl="0" fontAlgn="base">
              <a:spcBef>
                <a:spcPct val="20000"/>
              </a:spcBef>
              <a:spcAft>
                <a:spcPct val="0"/>
              </a:spcAft>
              <a:buChar char="»"/>
              <a:defRPr>
                <a:solidFill>
                  <a:schemeClr val="tx1"/>
                </a:solidFill>
                <a:latin typeface="+mn-lt"/>
                <a:ea typeface="+mn-ea"/>
              </a:defRPr>
            </a:lvl9pPr>
          </a:lstStyle>
          <a:p>
            <a:pPr marL="0" indent="0" algn="ctr">
              <a:buNone/>
            </a:pPr>
            <a:r>
              <a:rPr lang="en-US" sz="2000" dirty="0" err="1">
                <a:solidFill>
                  <a:prstClr val="black"/>
                </a:solidFill>
                <a:latin typeface="Arial" panose="020B0604020202020204" pitchFamily="34" charset="0"/>
                <a:ea typeface="ＭＳ Ｐゴシック" panose="020B0600070205080204" pitchFamily="34" charset="-128"/>
                <a:cs typeface="Arial" panose="020B0604020202020204" pitchFamily="34" charset="0"/>
              </a:rPr>
              <a:t>Procon</a:t>
            </a:r>
            <a:r>
              <a:rPr lang="en-US" sz="20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 Interface- PAC-UKPRC001-CN1-1</a:t>
            </a:r>
          </a:p>
        </p:txBody>
      </p:sp>
      <p:sp>
        <p:nvSpPr>
          <p:cNvPr id="9" name="Rectangle 8"/>
          <p:cNvSpPr/>
          <p:nvPr/>
        </p:nvSpPr>
        <p:spPr>
          <a:xfrm>
            <a:off x="-18668" y="1500303"/>
            <a:ext cx="4994476" cy="4693593"/>
          </a:xfrm>
          <a:prstGeom prst="rect">
            <a:avLst/>
          </a:prstGeom>
        </p:spPr>
        <p:txBody>
          <a:bodyPr wrap="square">
            <a:spAutoFit/>
          </a:bodyPr>
          <a:lstStyle/>
          <a:p>
            <a:pPr marL="458788" indent="-284163">
              <a:spcAft>
                <a:spcPts val="1797"/>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1:1 gateway for a single indoor unit</a:t>
            </a:r>
          </a:p>
          <a:p>
            <a:pPr marL="458788" indent="-284163">
              <a:spcAft>
                <a:spcPts val="1797"/>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Configurable for BACnet or Modbus</a:t>
            </a:r>
          </a:p>
          <a:p>
            <a:pPr marL="458788" indent="-284163">
              <a:spcAft>
                <a:spcPts val="1797"/>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Intended to add a stand-alone unit into an existing BAS</a:t>
            </a:r>
          </a:p>
          <a:p>
            <a:pPr marL="458788" indent="-284163">
              <a:spcAft>
                <a:spcPts val="1797"/>
              </a:spcAft>
              <a:buFont typeface="Arial" panose="020B0604020202020204" pitchFamily="34" charset="0"/>
              <a:buChar char="•"/>
            </a:pPr>
            <a:r>
              <a:rPr lang="en-US" sz="1600" b="0" dirty="0">
                <a:latin typeface="Calibri" panose="020F0502020204030204" pitchFamily="34" charset="0"/>
                <a:cs typeface="Calibri" panose="020F0502020204030204" pitchFamily="34" charset="0"/>
              </a:rPr>
              <a:t>Supported for use with a central controller, </a:t>
            </a:r>
            <a:r>
              <a:rPr lang="en-US" sz="1600" b="0" u="sng" dirty="0">
                <a:latin typeface="Calibri" panose="020F0502020204030204" pitchFamily="34" charset="0"/>
                <a:cs typeface="Calibri" panose="020F0502020204030204" pitchFamily="34" charset="0"/>
              </a:rPr>
              <a:t>unlike </a:t>
            </a:r>
            <a:r>
              <a:rPr lang="en-US" sz="1600" b="0" u="sng" dirty="0" err="1">
                <a:latin typeface="Calibri" panose="020F0502020204030204" pitchFamily="34" charset="0"/>
                <a:cs typeface="Calibri" panose="020F0502020204030204" pitchFamily="34" charset="0"/>
              </a:rPr>
              <a:t>kumo</a:t>
            </a:r>
            <a:r>
              <a:rPr lang="en-US" sz="1600" b="0" u="sng" dirty="0">
                <a:latin typeface="Calibri" panose="020F0502020204030204" pitchFamily="34" charset="0"/>
                <a:cs typeface="Calibri" panose="020F0502020204030204" pitchFamily="34" charset="0"/>
              </a:rPr>
              <a:t> </a:t>
            </a:r>
            <a:r>
              <a:rPr lang="en-US" sz="1600" b="0" u="sng" dirty="0" smtClean="0">
                <a:latin typeface="Calibri" panose="020F0502020204030204" pitchFamily="34" charset="0"/>
                <a:cs typeface="Calibri" panose="020F0502020204030204" pitchFamily="34" charset="0"/>
              </a:rPr>
              <a:t>cloud</a:t>
            </a:r>
          </a:p>
          <a:p>
            <a:pPr marL="458788" indent="-284163">
              <a:spcAft>
                <a:spcPts val="1797"/>
              </a:spcAft>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Some applications:</a:t>
            </a:r>
          </a:p>
          <a:p>
            <a:pPr marL="893763" lvl="1" indent="-285750">
              <a:buFont typeface="Arial" panose="020B0604020202020204" pitchFamily="34" charset="0"/>
              <a:buChar char="•"/>
            </a:pPr>
            <a:r>
              <a:rPr lang="en-US" sz="1600" b="0" dirty="0">
                <a:latin typeface="Calibri" panose="020F0502020204030204" pitchFamily="34" charset="0"/>
                <a:cs typeface="Calibri" panose="020F0502020204030204" pitchFamily="34" charset="0"/>
              </a:rPr>
              <a:t>10 or fewer units to integrate into a 3rd party BMS</a:t>
            </a:r>
          </a:p>
          <a:p>
            <a:pPr marL="1352550" lvl="2" indent="-285750">
              <a:buFont typeface="Arial" panose="020B0604020202020204" pitchFamily="34" charset="0"/>
              <a:buChar char="•"/>
            </a:pPr>
            <a:r>
              <a:rPr lang="en-US" sz="1600" b="0" dirty="0">
                <a:latin typeface="Calibri" panose="020F0502020204030204" pitchFamily="34" charset="0"/>
                <a:cs typeface="Calibri" panose="020F0502020204030204" pitchFamily="34" charset="0"/>
              </a:rPr>
              <a:t>Spot cooling in commercial buildings</a:t>
            </a:r>
          </a:p>
          <a:p>
            <a:pPr marL="1352550" lvl="2" indent="-285750">
              <a:buFont typeface="Arial" panose="020B0604020202020204" pitchFamily="34" charset="0"/>
              <a:buChar char="•"/>
            </a:pPr>
            <a:r>
              <a:rPr lang="en-US" sz="1600" b="0" dirty="0">
                <a:latin typeface="Calibri" panose="020F0502020204030204" pitchFamily="34" charset="0"/>
                <a:cs typeface="Calibri" panose="020F0502020204030204" pitchFamily="34" charset="0"/>
              </a:rPr>
              <a:t>IDF closets, Guard Houses, Kitchens</a:t>
            </a:r>
          </a:p>
          <a:p>
            <a:pPr marL="893763" lvl="1" indent="-285750">
              <a:buFont typeface="Arial" panose="020B0604020202020204" pitchFamily="34" charset="0"/>
              <a:buChar char="•"/>
            </a:pPr>
            <a:r>
              <a:rPr lang="en-US" sz="1600" b="0" dirty="0">
                <a:latin typeface="Calibri" panose="020F0502020204030204" pitchFamily="34" charset="0"/>
                <a:cs typeface="Calibri" panose="020F0502020204030204" pitchFamily="34" charset="0"/>
              </a:rPr>
              <a:t>National companies with distributed locations</a:t>
            </a:r>
          </a:p>
          <a:p>
            <a:pPr marL="1352550" lvl="2" indent="-285750">
              <a:buFont typeface="Arial" panose="020B0604020202020204" pitchFamily="34" charset="0"/>
              <a:buChar char="•"/>
            </a:pPr>
            <a:r>
              <a:rPr lang="en-US" sz="1600" b="0" dirty="0">
                <a:latin typeface="Calibri" panose="020F0502020204030204" pitchFamily="34" charset="0"/>
                <a:cs typeface="Calibri" panose="020F0502020204030204" pitchFamily="34" charset="0"/>
              </a:rPr>
              <a:t>Retail and fast food</a:t>
            </a:r>
          </a:p>
          <a:p>
            <a:pPr marL="458788" indent="-284163">
              <a:spcAft>
                <a:spcPts val="1797"/>
              </a:spcAft>
              <a:buFont typeface="Arial" panose="020B0604020202020204" pitchFamily="34" charset="0"/>
              <a:buChar char="•"/>
            </a:pPr>
            <a:endParaRPr lang="en-US" sz="1600" b="1" u="sng" dirty="0">
              <a:latin typeface="Calibri" panose="020F0502020204030204" pitchFamily="34" charset="0"/>
              <a:cs typeface="Calibri" panose="020F0502020204030204" pitchFamily="34" charset="0"/>
            </a:endParaRPr>
          </a:p>
        </p:txBody>
      </p:sp>
      <p:sp>
        <p:nvSpPr>
          <p:cNvPr id="10" name="TextBox 9"/>
          <p:cNvSpPr txBox="1"/>
          <p:nvPr/>
        </p:nvSpPr>
        <p:spPr bwMode="auto">
          <a:xfrm>
            <a:off x="331357" y="5990186"/>
            <a:ext cx="115523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smtClean="0">
                <a:solidFill>
                  <a:srgbClr val="FF0000"/>
                </a:solidFill>
              </a:rPr>
              <a:t>BMS </a:t>
            </a:r>
            <a:r>
              <a:rPr lang="en-US" dirty="0" smtClean="0">
                <a:solidFill>
                  <a:srgbClr val="FF0000"/>
                </a:solidFill>
              </a:rPr>
              <a:t>para </a:t>
            </a:r>
            <a:r>
              <a:rPr lang="en-US" dirty="0" err="1" smtClean="0">
                <a:solidFill>
                  <a:srgbClr val="FF0000"/>
                </a:solidFill>
              </a:rPr>
              <a:t>solamente</a:t>
            </a:r>
            <a:r>
              <a:rPr lang="en-US" dirty="0" smtClean="0">
                <a:solidFill>
                  <a:srgbClr val="FF0000"/>
                </a:solidFill>
              </a:rPr>
              <a:t> 1 </a:t>
            </a:r>
            <a:r>
              <a:rPr lang="en-US" dirty="0" err="1" smtClean="0">
                <a:solidFill>
                  <a:srgbClr val="FF0000"/>
                </a:solidFill>
              </a:rPr>
              <a:t>unidad</a:t>
            </a:r>
            <a:r>
              <a:rPr lang="en-US" dirty="0" smtClean="0">
                <a:solidFill>
                  <a:srgbClr val="FF0000"/>
                </a:solidFill>
              </a:rPr>
              <a:t> de A/C? Lo </a:t>
            </a:r>
            <a:r>
              <a:rPr lang="en-US" dirty="0" err="1" smtClean="0">
                <a:solidFill>
                  <a:srgbClr val="FF0000"/>
                </a:solidFill>
              </a:rPr>
              <a:t>podemos</a:t>
            </a:r>
            <a:r>
              <a:rPr lang="en-US" dirty="0" smtClean="0">
                <a:solidFill>
                  <a:srgbClr val="FF0000"/>
                </a:solidFill>
              </a:rPr>
              <a:t> </a:t>
            </a:r>
            <a:r>
              <a:rPr lang="en-US" dirty="0" err="1" smtClean="0">
                <a:solidFill>
                  <a:srgbClr val="FF0000"/>
                </a:solidFill>
              </a:rPr>
              <a:t>hacer</a:t>
            </a:r>
            <a:r>
              <a:rPr lang="en-US" dirty="0" smtClean="0">
                <a:solidFill>
                  <a:srgbClr val="FF0000"/>
                </a:solidFill>
              </a:rPr>
              <a:t>!</a:t>
            </a:r>
            <a:endParaRPr lang="en-US" dirty="0" smtClean="0">
              <a:solidFill>
                <a:srgbClr val="FF0000"/>
              </a:solidFill>
            </a:endParaRPr>
          </a:p>
        </p:txBody>
      </p:sp>
    </p:spTree>
    <p:extLst>
      <p:ext uri="{BB962C8B-B14F-4D97-AF65-F5344CB8AC3E}">
        <p14:creationId xmlns:p14="http://schemas.microsoft.com/office/powerpoint/2010/main" val="1329002838"/>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333337" y="-429355"/>
            <a:ext cx="10972800" cy="1600200"/>
          </a:xfrm>
        </p:spPr>
        <p:txBody>
          <a:bodyPr/>
          <a:lstStyle/>
          <a:p>
            <a:r>
              <a:rPr lang="en-US" dirty="0" err="1" smtClean="0"/>
              <a:t>Caracteristica</a:t>
            </a:r>
            <a:r>
              <a:rPr lang="en-US" dirty="0" smtClean="0"/>
              <a:t> Clave</a:t>
            </a:r>
            <a:endParaRPr lang="en-US" dirty="0"/>
          </a:p>
        </p:txBody>
      </p:sp>
      <p:sp>
        <p:nvSpPr>
          <p:cNvPr id="5" name="Content Placeholder 4"/>
          <p:cNvSpPr txBox="1">
            <a:spLocks/>
          </p:cNvSpPr>
          <p:nvPr/>
        </p:nvSpPr>
        <p:spPr bwMode="auto">
          <a:xfrm>
            <a:off x="-283334" y="1016209"/>
            <a:ext cx="7242982" cy="4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455613" indent="-455613" algn="l" rtl="0" eaLnBrk="0" fontAlgn="base" hangingPunct="0">
              <a:spcBef>
                <a:spcPct val="20000"/>
              </a:spcBef>
              <a:spcAft>
                <a:spcPct val="0"/>
              </a:spcAft>
              <a:buClr>
                <a:srgbClr val="FF2B00"/>
              </a:buClr>
              <a:buSzPct val="110000"/>
              <a:buFont typeface="Arial" panose="020B0604020202020204" pitchFamily="34" charset="0"/>
              <a:buChar char="•"/>
              <a:defRPr sz="3200">
                <a:solidFill>
                  <a:srgbClr val="545553"/>
                </a:solidFill>
                <a:latin typeface="Calibri" panose="020F0502020204030204" pitchFamily="34" charset="0"/>
                <a:ea typeface="+mn-ea"/>
                <a:cs typeface="Calibri" panose="020F0502020204030204" pitchFamily="34" charset="0"/>
              </a:defRPr>
            </a:lvl1pPr>
            <a:lvl2pPr marL="1065213" indent="-455613" algn="l" rtl="0" eaLnBrk="0" fontAlgn="base" hangingPunct="0">
              <a:spcBef>
                <a:spcPct val="20000"/>
              </a:spcBef>
              <a:spcAft>
                <a:spcPct val="0"/>
              </a:spcAft>
              <a:buClr>
                <a:srgbClr val="555555"/>
              </a:buClr>
              <a:buFont typeface="Lucida Grande" charset="0"/>
              <a:buChar char="‑"/>
              <a:defRPr sz="2900">
                <a:solidFill>
                  <a:srgbClr val="545553"/>
                </a:solidFill>
                <a:latin typeface="Calibri" panose="020F0502020204030204" pitchFamily="34" charset="0"/>
                <a:ea typeface="+mn-ea"/>
                <a:cs typeface="Calibri" panose="020F0502020204030204" pitchFamily="34" charset="0"/>
              </a:defRPr>
            </a:lvl2pPr>
            <a:lvl3pPr marL="1598613" indent="-455613" algn="l" rtl="0" eaLnBrk="0" fontAlgn="base" hangingPunct="0">
              <a:spcBef>
                <a:spcPct val="20000"/>
              </a:spcBef>
              <a:spcAft>
                <a:spcPct val="0"/>
              </a:spcAft>
              <a:buClr>
                <a:srgbClr val="FF2B00"/>
              </a:buClr>
              <a:buFont typeface="Wingdings" panose="05000000000000000000" pitchFamily="2" charset="2"/>
              <a:buChar char="§"/>
              <a:defRPr sz="2600">
                <a:solidFill>
                  <a:srgbClr val="545553"/>
                </a:solidFill>
                <a:latin typeface="Calibri" panose="020F0502020204030204" pitchFamily="34" charset="0"/>
                <a:ea typeface="+mn-ea"/>
                <a:cs typeface="Calibri" panose="020F0502020204030204" pitchFamily="34" charset="0"/>
              </a:defRPr>
            </a:lvl3pPr>
            <a:lvl4pPr marL="1979613" indent="-379413" algn="l" rtl="0" eaLnBrk="0" fontAlgn="base" hangingPunct="0">
              <a:spcBef>
                <a:spcPct val="20000"/>
              </a:spcBef>
              <a:spcAft>
                <a:spcPct val="0"/>
              </a:spcAft>
              <a:buClr>
                <a:srgbClr val="555555"/>
              </a:buClr>
              <a:buFont typeface="Lucida Grande" charset="0"/>
              <a:buChar char="‑"/>
              <a:defRPr>
                <a:solidFill>
                  <a:srgbClr val="545553"/>
                </a:solidFill>
                <a:latin typeface="Calibri" panose="020F0502020204030204" pitchFamily="34" charset="0"/>
                <a:ea typeface="+mn-ea"/>
                <a:cs typeface="Calibri" panose="020F0502020204030204" pitchFamily="34" charset="0"/>
              </a:defRPr>
            </a:lvl4pPr>
            <a:lvl5pPr marL="2436813" indent="-379413" algn="l" rtl="0" eaLnBrk="0" fontAlgn="base" hangingPunct="0">
              <a:spcBef>
                <a:spcPct val="20000"/>
              </a:spcBef>
              <a:spcAft>
                <a:spcPct val="0"/>
              </a:spcAft>
              <a:buClr>
                <a:srgbClr val="555555"/>
              </a:buClr>
              <a:buFont typeface="Lucida Grande" charset="0"/>
              <a:buChar char="»"/>
              <a:defRPr>
                <a:solidFill>
                  <a:srgbClr val="545553"/>
                </a:solidFill>
                <a:latin typeface="Calibri" panose="020F0502020204030204" pitchFamily="34" charset="0"/>
                <a:ea typeface="+mn-ea"/>
                <a:cs typeface="Calibri" panose="020F0502020204030204" pitchFamily="34" charset="0"/>
              </a:defRPr>
            </a:lvl5pPr>
            <a:lvl6pPr marL="2971726" indent="-304792" algn="l" rtl="0" fontAlgn="base">
              <a:spcBef>
                <a:spcPct val="20000"/>
              </a:spcBef>
              <a:spcAft>
                <a:spcPct val="0"/>
              </a:spcAft>
              <a:buChar char="»"/>
              <a:defRPr>
                <a:solidFill>
                  <a:schemeClr val="tx1"/>
                </a:solidFill>
                <a:latin typeface="+mn-lt"/>
                <a:ea typeface="+mn-ea"/>
              </a:defRPr>
            </a:lvl6pPr>
            <a:lvl7pPr marL="3581310" indent="-304792" algn="l" rtl="0" fontAlgn="base">
              <a:spcBef>
                <a:spcPct val="20000"/>
              </a:spcBef>
              <a:spcAft>
                <a:spcPct val="0"/>
              </a:spcAft>
              <a:buChar char="»"/>
              <a:defRPr>
                <a:solidFill>
                  <a:schemeClr val="tx1"/>
                </a:solidFill>
                <a:latin typeface="+mn-lt"/>
                <a:ea typeface="+mn-ea"/>
              </a:defRPr>
            </a:lvl7pPr>
            <a:lvl8pPr marL="4190895" indent="-304792" algn="l" rtl="0" fontAlgn="base">
              <a:spcBef>
                <a:spcPct val="20000"/>
              </a:spcBef>
              <a:spcAft>
                <a:spcPct val="0"/>
              </a:spcAft>
              <a:buChar char="»"/>
              <a:defRPr>
                <a:solidFill>
                  <a:schemeClr val="tx1"/>
                </a:solidFill>
                <a:latin typeface="+mn-lt"/>
                <a:ea typeface="+mn-ea"/>
              </a:defRPr>
            </a:lvl8pPr>
            <a:lvl9pPr marL="4800480" indent="-304792" algn="l" rtl="0" fontAlgn="base">
              <a:spcBef>
                <a:spcPct val="20000"/>
              </a:spcBef>
              <a:spcAft>
                <a:spcPct val="0"/>
              </a:spcAft>
              <a:buChar char="»"/>
              <a:defRPr>
                <a:solidFill>
                  <a:schemeClr val="tx1"/>
                </a:solidFill>
                <a:latin typeface="+mn-lt"/>
                <a:ea typeface="+mn-ea"/>
              </a:defRPr>
            </a:lvl9pPr>
          </a:lstStyle>
          <a:p>
            <a:pPr marL="0" indent="0" algn="ctr">
              <a:buNone/>
            </a:pPr>
            <a:r>
              <a:rPr lang="en-US" sz="20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MAC-333IF-E </a:t>
            </a:r>
            <a:r>
              <a:rPr lang="en-US" sz="2000" dirty="0" smtClean="0">
                <a:solidFill>
                  <a:prstClr val="black"/>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000" dirty="0" smtClean="0">
                <a:solidFill>
                  <a:prstClr val="black"/>
                </a:solidFill>
                <a:latin typeface="Arial" panose="020B0604020202020204" pitchFamily="34" charset="0"/>
                <a:ea typeface="ＭＳ Ｐゴシック" panose="020B0600070205080204" pitchFamily="34" charset="-128"/>
                <a:cs typeface="Arial" panose="020B0604020202020204" pitchFamily="34" charset="0"/>
              </a:rPr>
              <a:t>M-Series </a:t>
            </a:r>
            <a:r>
              <a:rPr lang="en-US" altLang="en-US" sz="20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Control Adapter</a:t>
            </a:r>
          </a:p>
          <a:p>
            <a:pPr marL="0" indent="0" algn="ctr">
              <a:buNone/>
            </a:pPr>
            <a:endParaRPr lang="en-US" sz="2000" dirty="0">
              <a:solidFill>
                <a:prstClr val="black"/>
              </a:solidFill>
              <a:latin typeface="Arial" panose="020B0604020202020204" pitchFamily="34" charset="0"/>
              <a:ea typeface="ＭＳ Ｐゴシック" panose="020B0600070205080204" pitchFamily="34" charset="-128"/>
              <a:cs typeface="Arial" panose="020B0604020202020204" pitchFamily="34" charset="0"/>
            </a:endParaRPr>
          </a:p>
        </p:txBody>
      </p:sp>
      <p:pic>
        <p:nvPicPr>
          <p:cNvPr id="6" name="Picture 5" descr="C:\Users\exb1205\Pictures\Pictures\MAC-333IF.png"/>
          <p:cNvPicPr>
            <a:picLocks noGrp="1"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725768" y="4298715"/>
            <a:ext cx="3745606" cy="1274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678287" y="1530211"/>
            <a:ext cx="6096000" cy="2554545"/>
          </a:xfrm>
          <a:prstGeom prst="rect">
            <a:avLst/>
          </a:prstGeom>
        </p:spPr>
        <p:txBody>
          <a:bodyPr>
            <a:spAutoFit/>
          </a:bodyPr>
          <a:lstStyle/>
          <a:p>
            <a:pPr marL="342900" indent="-342900">
              <a:buFont typeface="Arial" panose="020B0604020202020204" pitchFamily="34" charset="0"/>
              <a:buChar char="•"/>
            </a:pPr>
            <a:r>
              <a:rPr lang="en-US" sz="1600" b="0" dirty="0">
                <a:latin typeface="Calibri" panose="020F0502020204030204" pitchFamily="34" charset="0"/>
                <a:cs typeface="Calibri" panose="020F0502020204030204" pitchFamily="34" charset="0"/>
              </a:rPr>
              <a:t>M-NET </a:t>
            </a:r>
            <a:r>
              <a:rPr lang="en-US" sz="1600" b="0" dirty="0">
                <a:latin typeface="Calibri" panose="020F0502020204030204" pitchFamily="34" charset="0"/>
                <a:cs typeface="Calibri" panose="020F0502020204030204" pitchFamily="34" charset="0"/>
                <a:sym typeface="Wingdings" pitchFamily="2" charset="2"/>
              </a:rPr>
              <a:t> Centralized Controller, </a:t>
            </a:r>
            <a:r>
              <a:rPr lang="en-US" sz="1600" b="0" dirty="0" err="1">
                <a:latin typeface="Calibri" panose="020F0502020204030204" pitchFamily="34" charset="0"/>
                <a:cs typeface="Calibri" panose="020F0502020204030204" pitchFamily="34" charset="0"/>
                <a:sym typeface="Wingdings" pitchFamily="2" charset="2"/>
              </a:rPr>
              <a:t>BACnet</a:t>
            </a:r>
            <a:r>
              <a:rPr lang="en-US" sz="1600" b="0" dirty="0">
                <a:latin typeface="Calibri" panose="020F0502020204030204" pitchFamily="34" charset="0"/>
                <a:cs typeface="Calibri" panose="020F0502020204030204" pitchFamily="34" charset="0"/>
                <a:sym typeface="Wingdings" pitchFamily="2" charset="2"/>
              </a:rPr>
              <a:t>, or </a:t>
            </a:r>
            <a:r>
              <a:rPr lang="en-US" sz="1600" b="0" dirty="0" err="1">
                <a:latin typeface="Calibri" panose="020F0502020204030204" pitchFamily="34" charset="0"/>
                <a:cs typeface="Calibri" panose="020F0502020204030204" pitchFamily="34" charset="0"/>
                <a:sym typeface="Wingdings" pitchFamily="2" charset="2"/>
              </a:rPr>
              <a:t>LonWorks</a:t>
            </a:r>
            <a:endParaRPr lang="en-US" sz="1600" b="0" dirty="0">
              <a:latin typeface="Calibri" panose="020F0502020204030204" pitchFamily="34" charset="0"/>
              <a:cs typeface="Calibri" panose="020F0502020204030204" pitchFamily="34" charset="0"/>
            </a:endParaRPr>
          </a:p>
          <a:p>
            <a:pPr marL="342900" lvl="0" indent="-342900">
              <a:buSzPct val="120000"/>
              <a:buFont typeface="Arial" panose="020B0604020202020204" pitchFamily="34" charset="0"/>
              <a:buChar char="•"/>
            </a:pPr>
            <a:r>
              <a:rPr lang="en-US" sz="1600" b="0" dirty="0">
                <a:latin typeface="Calibri" panose="020F0502020204030204" pitchFamily="34" charset="0"/>
                <a:cs typeface="Calibri" panose="020F0502020204030204" pitchFamily="34" charset="0"/>
              </a:rPr>
              <a:t>To send status output to BMS </a:t>
            </a:r>
          </a:p>
          <a:p>
            <a:pPr marL="342900" lvl="0" indent="-342900">
              <a:buSzPct val="120000"/>
              <a:buFont typeface="Arial" panose="020B0604020202020204" pitchFamily="34" charset="0"/>
              <a:buChar char="•"/>
            </a:pPr>
            <a:r>
              <a:rPr lang="en-US" sz="1600" b="0" dirty="0">
                <a:latin typeface="Calibri" panose="020F0502020204030204" pitchFamily="34" charset="0"/>
                <a:cs typeface="Calibri" panose="020F0502020204030204" pitchFamily="34" charset="0"/>
              </a:rPr>
              <a:t> As a centralized On/Off control for indoor units or restricted operations</a:t>
            </a:r>
          </a:p>
          <a:p>
            <a:pPr marL="342900" lvl="0" indent="-342900">
              <a:buSzPct val="120000"/>
              <a:buFont typeface="Arial" panose="020B0604020202020204" pitchFamily="34" charset="0"/>
              <a:buChar char="•"/>
            </a:pPr>
            <a:r>
              <a:rPr lang="en-US" sz="1600" b="0" dirty="0">
                <a:latin typeface="Calibri" panose="020F0502020204030204" pitchFamily="34" charset="0"/>
                <a:cs typeface="Calibri" panose="020F0502020204030204" pitchFamily="34" charset="0"/>
              </a:rPr>
              <a:t> To check whether a unit in fault</a:t>
            </a:r>
          </a:p>
          <a:p>
            <a:pPr marL="342900" lvl="0" indent="-342900">
              <a:buSzPct val="120000"/>
              <a:buFont typeface="Arial" panose="020B0604020202020204" pitchFamily="34" charset="0"/>
              <a:buChar char="•"/>
            </a:pPr>
            <a:r>
              <a:rPr lang="en-US" sz="1600" b="0" dirty="0">
                <a:latin typeface="Calibri" panose="020F0502020204030204" pitchFamily="34" charset="0"/>
                <a:cs typeface="Calibri" panose="020F0502020204030204" pitchFamily="34" charset="0"/>
              </a:rPr>
              <a:t> So M-Series units communicate with our CITY MULTI Controls Network via M-Net</a:t>
            </a:r>
          </a:p>
          <a:p>
            <a:pPr marL="342900" lvl="0" indent="-342900">
              <a:buSzPct val="120000"/>
              <a:buFont typeface="Arial" panose="020B0604020202020204" pitchFamily="34" charset="0"/>
              <a:buChar char="•"/>
            </a:pPr>
            <a:r>
              <a:rPr lang="en-US" sz="1600" b="0" dirty="0">
                <a:latin typeface="Calibri" panose="020F0502020204030204" pitchFamily="34" charset="0"/>
                <a:cs typeface="Calibri" panose="020F0502020204030204" pitchFamily="34" charset="0"/>
              </a:rPr>
              <a:t> For back-up heating </a:t>
            </a:r>
          </a:p>
          <a:p>
            <a:pPr marL="342900" indent="-342900">
              <a:buFont typeface="Arial" panose="020B0604020202020204" pitchFamily="34" charset="0"/>
              <a:buChar char="•"/>
            </a:pPr>
            <a:r>
              <a:rPr lang="en-US" sz="1600" b="0" dirty="0">
                <a:latin typeface="Calibri" panose="020F0502020204030204" pitchFamily="34" charset="0"/>
                <a:cs typeface="Calibri" panose="020F0502020204030204" pitchFamily="34" charset="0"/>
              </a:rPr>
              <a:t>Wired or Simple MA remote</a:t>
            </a:r>
          </a:p>
          <a:p>
            <a:pPr marL="457200" lvl="1" indent="0"/>
            <a:r>
              <a:rPr lang="en-US" sz="1600" b="0" dirty="0">
                <a:latin typeface="Calibri" panose="020F0502020204030204" pitchFamily="34" charset="0"/>
                <a:cs typeface="Calibri" panose="020F0502020204030204" pitchFamily="34" charset="0"/>
              </a:rPr>
              <a:t>**not required to add Simple MA on </a:t>
            </a:r>
            <a:r>
              <a:rPr lang="en-US" sz="1600" b="0" dirty="0" smtClean="0">
                <a:latin typeface="Calibri" panose="020F0502020204030204" pitchFamily="34" charset="0"/>
                <a:cs typeface="Calibri" panose="020F0502020204030204" pitchFamily="34" charset="0"/>
              </a:rPr>
              <a:t>SEZ/SLZ/MVZ</a:t>
            </a:r>
            <a:endParaRPr lang="en-US" sz="1600" b="0" dirty="0">
              <a:latin typeface="Calibri" panose="020F0502020204030204" pitchFamily="34" charset="0"/>
              <a:cs typeface="Calibri" panose="020F0502020204030204" pitchFamily="34" charset="0"/>
            </a:endParaRPr>
          </a:p>
        </p:txBody>
      </p:sp>
      <p:pic>
        <p:nvPicPr>
          <p:cNvPr id="8" name="Picture 7"/>
          <p:cNvPicPr>
            <a:picLocks noChangeAspect="1" noChangeArrowheads="1"/>
          </p:cNvPicPr>
          <p:nvPr/>
        </p:nvPicPr>
        <p:blipFill>
          <a:blip r:embed="rId3"/>
          <a:srcRect b="14348"/>
          <a:stretch>
            <a:fillRect/>
          </a:stretch>
        </p:blipFill>
        <p:spPr bwMode="auto">
          <a:xfrm>
            <a:off x="6774287" y="1445442"/>
            <a:ext cx="4942082" cy="410516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bwMode="auto">
          <a:xfrm>
            <a:off x="172337" y="5783512"/>
            <a:ext cx="119282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err="1" smtClean="0">
                <a:solidFill>
                  <a:srgbClr val="FF0000"/>
                </a:solidFill>
              </a:rPr>
              <a:t>Tambien</a:t>
            </a:r>
            <a:r>
              <a:rPr lang="en-US" dirty="0" smtClean="0">
                <a:solidFill>
                  <a:srgbClr val="FF0000"/>
                </a:solidFill>
              </a:rPr>
              <a:t> </a:t>
            </a:r>
            <a:r>
              <a:rPr lang="en-US" dirty="0" err="1" smtClean="0">
                <a:solidFill>
                  <a:srgbClr val="FF0000"/>
                </a:solidFill>
              </a:rPr>
              <a:t>quiero</a:t>
            </a:r>
            <a:r>
              <a:rPr lang="en-US" dirty="0" smtClean="0">
                <a:solidFill>
                  <a:srgbClr val="FF0000"/>
                </a:solidFill>
              </a:rPr>
              <a:t> </a:t>
            </a:r>
            <a:r>
              <a:rPr lang="en-US" dirty="0" err="1" smtClean="0">
                <a:solidFill>
                  <a:srgbClr val="FF0000"/>
                </a:solidFill>
              </a:rPr>
              <a:t>integrar</a:t>
            </a:r>
            <a:r>
              <a:rPr lang="en-US" dirty="0" smtClean="0">
                <a:solidFill>
                  <a:srgbClr val="FF0000"/>
                </a:solidFill>
              </a:rPr>
              <a:t> mi </a:t>
            </a:r>
            <a:r>
              <a:rPr lang="en-US" dirty="0" err="1" smtClean="0">
                <a:solidFill>
                  <a:srgbClr val="FF0000"/>
                </a:solidFill>
              </a:rPr>
              <a:t>sistema</a:t>
            </a:r>
            <a:r>
              <a:rPr lang="en-US" dirty="0" smtClean="0">
                <a:solidFill>
                  <a:srgbClr val="FF0000"/>
                </a:solidFill>
              </a:rPr>
              <a:t> mini split… Claro que Si!</a:t>
            </a:r>
            <a:endParaRPr lang="en-US" dirty="0" smtClean="0">
              <a:solidFill>
                <a:srgbClr val="FF0000"/>
              </a:solidFill>
            </a:endParaRPr>
          </a:p>
        </p:txBody>
      </p:sp>
      <p:sp>
        <p:nvSpPr>
          <p:cNvPr id="10" name="Rectangle 9"/>
          <p:cNvSpPr/>
          <p:nvPr/>
        </p:nvSpPr>
        <p:spPr>
          <a:xfrm>
            <a:off x="9245328" y="2414775"/>
            <a:ext cx="1596912" cy="584775"/>
          </a:xfrm>
          <a:prstGeom prst="rect">
            <a:avLst/>
          </a:prstGeom>
          <a:noFill/>
        </p:spPr>
        <p:txBody>
          <a:bodyPr wrap="none" lIns="91440" tIns="45720" rIns="91440" bIns="45720">
            <a:spAutoFit/>
          </a:bodyPr>
          <a:lstStyle/>
          <a:p>
            <a:pPr algn="ctr"/>
            <a:r>
              <a:rPr lang="en-US"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CN-105</a:t>
            </a:r>
            <a:endPar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942541235"/>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391789"/>
            <a:ext cx="10972800" cy="1600200"/>
          </a:xfrm>
        </p:spPr>
        <p:txBody>
          <a:bodyPr/>
          <a:lstStyle/>
          <a:p>
            <a:r>
              <a:rPr lang="es-MX" dirty="0" err="1" smtClean="0"/>
              <a:t>Caracteristicas</a:t>
            </a:r>
            <a:r>
              <a:rPr lang="es-MX" dirty="0" smtClean="0"/>
              <a:t> Clave</a:t>
            </a:r>
            <a:endParaRPr lang="es-MX" dirty="0"/>
          </a:p>
        </p:txBody>
      </p:sp>
      <p:sp>
        <p:nvSpPr>
          <p:cNvPr id="3" name="Content Placeholder 2"/>
          <p:cNvSpPr>
            <a:spLocks noGrp="1"/>
          </p:cNvSpPr>
          <p:nvPr>
            <p:ph idx="1"/>
          </p:nvPr>
        </p:nvSpPr>
        <p:spPr>
          <a:xfrm>
            <a:off x="396510" y="1348212"/>
            <a:ext cx="4299316" cy="4658989"/>
          </a:xfrm>
        </p:spPr>
        <p:txBody>
          <a:bodyPr/>
          <a:lstStyle/>
          <a:p>
            <a:r>
              <a:rPr lang="en-US" sz="1600" dirty="0" err="1" smtClean="0"/>
              <a:t>Connectores</a:t>
            </a:r>
            <a:r>
              <a:rPr lang="en-US" sz="1600" dirty="0" smtClean="0"/>
              <a:t> 52</a:t>
            </a:r>
            <a:r>
              <a:rPr lang="en-US" sz="1600" dirty="0" smtClean="0"/>
              <a:t>, 51, and 32 </a:t>
            </a:r>
            <a:r>
              <a:rPr lang="en-US" sz="1600" dirty="0" smtClean="0"/>
              <a:t>se </a:t>
            </a:r>
            <a:r>
              <a:rPr lang="en-US" sz="1600" dirty="0" err="1" smtClean="0"/>
              <a:t>pueden</a:t>
            </a:r>
            <a:r>
              <a:rPr lang="en-US" sz="1600" dirty="0" smtClean="0"/>
              <a:t> </a:t>
            </a:r>
            <a:r>
              <a:rPr lang="en-US" sz="1600" dirty="0" err="1" smtClean="0"/>
              <a:t>usar</a:t>
            </a:r>
            <a:r>
              <a:rPr lang="en-US" sz="1600" dirty="0" smtClean="0"/>
              <a:t> </a:t>
            </a:r>
            <a:r>
              <a:rPr lang="en-US" sz="1600" dirty="0" err="1" smtClean="0"/>
              <a:t>como</a:t>
            </a:r>
            <a:r>
              <a:rPr lang="en-US" sz="1600" dirty="0" smtClean="0"/>
              <a:t> entradas y </a:t>
            </a:r>
            <a:r>
              <a:rPr lang="en-US" sz="1600" dirty="0" err="1" smtClean="0"/>
              <a:t>salidas</a:t>
            </a:r>
            <a:r>
              <a:rPr lang="en-US" sz="1600" dirty="0" smtClean="0"/>
              <a:t> </a:t>
            </a:r>
            <a:r>
              <a:rPr lang="en-US" sz="1600" dirty="0" err="1" smtClean="0"/>
              <a:t>libres</a:t>
            </a:r>
            <a:r>
              <a:rPr lang="en-US" sz="1600" dirty="0" smtClean="0"/>
              <a:t>.</a:t>
            </a:r>
            <a:endParaRPr lang="en-US" sz="1600" dirty="0" smtClean="0"/>
          </a:p>
          <a:p>
            <a:r>
              <a:rPr lang="en-US" sz="1600" dirty="0" err="1" smtClean="0"/>
              <a:t>Controladas</a:t>
            </a:r>
            <a:r>
              <a:rPr lang="en-US" sz="1600" dirty="0" smtClean="0"/>
              <a:t> </a:t>
            </a:r>
            <a:r>
              <a:rPr lang="en-US" sz="1600" dirty="0" err="1" smtClean="0"/>
              <a:t>usando</a:t>
            </a:r>
            <a:r>
              <a:rPr lang="en-US" sz="1600" dirty="0" smtClean="0"/>
              <a:t> </a:t>
            </a:r>
            <a:r>
              <a:rPr lang="en-US" sz="1600" dirty="0" err="1" smtClean="0"/>
              <a:t>progrmacion</a:t>
            </a:r>
            <a:r>
              <a:rPr lang="en-US" sz="1600" dirty="0" smtClean="0"/>
              <a:t> </a:t>
            </a:r>
            <a:r>
              <a:rPr lang="en-US" sz="1600" dirty="0" err="1" smtClean="0"/>
              <a:t>interconectada</a:t>
            </a:r>
            <a:r>
              <a:rPr lang="en-US" sz="1600" dirty="0" smtClean="0"/>
              <a:t> </a:t>
            </a:r>
            <a:r>
              <a:rPr lang="en-US" sz="1600" dirty="0" err="1" smtClean="0"/>
              <a:t>en</a:t>
            </a:r>
            <a:r>
              <a:rPr lang="en-US" sz="1600" dirty="0" smtClean="0"/>
              <a:t> el AE-200</a:t>
            </a:r>
            <a:endParaRPr lang="en-US" sz="1600" dirty="0" smtClean="0"/>
          </a:p>
          <a:p>
            <a:r>
              <a:rPr lang="en-US" sz="1600" dirty="0"/>
              <a:t>SW1-9 y SW1-10 </a:t>
            </a:r>
            <a:r>
              <a:rPr lang="en-US" sz="1600" dirty="0" err="1"/>
              <a:t>deben</a:t>
            </a:r>
            <a:r>
              <a:rPr lang="en-US" sz="1600" dirty="0"/>
              <a:t> </a:t>
            </a:r>
            <a:r>
              <a:rPr lang="en-US" sz="1600" dirty="0" err="1"/>
              <a:t>estar</a:t>
            </a:r>
            <a:r>
              <a:rPr lang="en-US" sz="1600" dirty="0"/>
              <a:t> </a:t>
            </a:r>
            <a:r>
              <a:rPr lang="en-US" sz="1600" dirty="0" err="1"/>
              <a:t>activados</a:t>
            </a:r>
            <a:r>
              <a:rPr lang="en-US" sz="1600" dirty="0"/>
              <a:t> </a:t>
            </a:r>
            <a:r>
              <a:rPr lang="en-US" sz="1600" dirty="0" err="1"/>
              <a:t>por</a:t>
            </a:r>
            <a:r>
              <a:rPr lang="en-US" sz="1600" dirty="0"/>
              <a:t> IDU</a:t>
            </a:r>
          </a:p>
          <a:p>
            <a:r>
              <a:rPr lang="en-US" sz="1600" dirty="0"/>
              <a:t>Control de </a:t>
            </a:r>
            <a:r>
              <a:rPr lang="en-US" sz="1600" dirty="0" err="1"/>
              <a:t>salida</a:t>
            </a:r>
            <a:r>
              <a:rPr lang="en-US" sz="1600" dirty="0"/>
              <a:t> </a:t>
            </a:r>
            <a:r>
              <a:rPr lang="en-US" sz="1600" dirty="0" err="1"/>
              <a:t>pulsada</a:t>
            </a:r>
            <a:r>
              <a:rPr lang="en-US" sz="1600" dirty="0"/>
              <a:t>, </a:t>
            </a:r>
            <a:r>
              <a:rPr lang="en-US" sz="1600" dirty="0" err="1"/>
              <a:t>bloqueo</a:t>
            </a:r>
            <a:r>
              <a:rPr lang="en-US" sz="1600" dirty="0"/>
              <a:t> del </a:t>
            </a:r>
            <a:r>
              <a:rPr lang="en-US" sz="1600" dirty="0" err="1"/>
              <a:t>ventilador</a:t>
            </a:r>
            <a:r>
              <a:rPr lang="en-US" sz="1600" dirty="0"/>
              <a:t>, </a:t>
            </a:r>
            <a:r>
              <a:rPr lang="en-US" sz="1600" dirty="0" err="1"/>
              <a:t>amortiguador</a:t>
            </a:r>
            <a:r>
              <a:rPr lang="en-US" sz="1600" dirty="0"/>
              <a:t> de </a:t>
            </a:r>
            <a:r>
              <a:rPr lang="en-US" sz="1600" dirty="0" err="1"/>
              <a:t>aislamiento</a:t>
            </a:r>
            <a:r>
              <a:rPr lang="en-US" sz="1600" dirty="0"/>
              <a:t>, </a:t>
            </a:r>
            <a:r>
              <a:rPr lang="en-US" sz="1600" dirty="0" err="1"/>
              <a:t>interruptor</a:t>
            </a:r>
            <a:r>
              <a:rPr lang="en-US" sz="1600" dirty="0"/>
              <a:t> de </a:t>
            </a:r>
            <a:r>
              <a:rPr lang="en-US" sz="1600" dirty="0" err="1"/>
              <a:t>ventana</a:t>
            </a:r>
            <a:r>
              <a:rPr lang="en-US" sz="1600" dirty="0"/>
              <a:t>, etc.</a:t>
            </a:r>
            <a:endParaRPr lang="es-MX" sz="16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499" y="4483943"/>
            <a:ext cx="5026399" cy="164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826" y="1208411"/>
            <a:ext cx="6608763" cy="2916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bwMode="auto">
          <a:xfrm>
            <a:off x="1225183" y="4298589"/>
            <a:ext cx="4299316" cy="37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455613" indent="-455613" algn="l" rtl="0" eaLnBrk="0" fontAlgn="base" hangingPunct="0">
              <a:spcBef>
                <a:spcPct val="20000"/>
              </a:spcBef>
              <a:spcAft>
                <a:spcPct val="0"/>
              </a:spcAft>
              <a:buClr>
                <a:srgbClr val="FF2B00"/>
              </a:buClr>
              <a:buSzPct val="110000"/>
              <a:buFont typeface="Arial" panose="020B0604020202020204" pitchFamily="34" charset="0"/>
              <a:buChar char="•"/>
              <a:defRPr sz="3200">
                <a:solidFill>
                  <a:srgbClr val="545553"/>
                </a:solidFill>
                <a:latin typeface="Calibri" panose="020F0502020204030204" pitchFamily="34" charset="0"/>
                <a:ea typeface="+mn-ea"/>
                <a:cs typeface="Calibri" panose="020F0502020204030204" pitchFamily="34" charset="0"/>
              </a:defRPr>
            </a:lvl1pPr>
            <a:lvl2pPr marL="1065213" indent="-455613" algn="l" rtl="0" eaLnBrk="0" fontAlgn="base" hangingPunct="0">
              <a:spcBef>
                <a:spcPct val="20000"/>
              </a:spcBef>
              <a:spcAft>
                <a:spcPct val="0"/>
              </a:spcAft>
              <a:buClr>
                <a:srgbClr val="555555"/>
              </a:buClr>
              <a:buFont typeface="Lucida Grande" charset="0"/>
              <a:buChar char="‑"/>
              <a:defRPr sz="2900">
                <a:solidFill>
                  <a:srgbClr val="545553"/>
                </a:solidFill>
                <a:latin typeface="Calibri" panose="020F0502020204030204" pitchFamily="34" charset="0"/>
                <a:ea typeface="+mn-ea"/>
                <a:cs typeface="Calibri" panose="020F0502020204030204" pitchFamily="34" charset="0"/>
              </a:defRPr>
            </a:lvl2pPr>
            <a:lvl3pPr marL="1598613" indent="-455613" algn="l" rtl="0" eaLnBrk="0" fontAlgn="base" hangingPunct="0">
              <a:spcBef>
                <a:spcPct val="20000"/>
              </a:spcBef>
              <a:spcAft>
                <a:spcPct val="0"/>
              </a:spcAft>
              <a:buClr>
                <a:srgbClr val="FF2B00"/>
              </a:buClr>
              <a:buFont typeface="Wingdings" panose="05000000000000000000" pitchFamily="2" charset="2"/>
              <a:buChar char="§"/>
              <a:defRPr sz="2600">
                <a:solidFill>
                  <a:srgbClr val="545553"/>
                </a:solidFill>
                <a:latin typeface="Calibri" panose="020F0502020204030204" pitchFamily="34" charset="0"/>
                <a:ea typeface="+mn-ea"/>
                <a:cs typeface="Calibri" panose="020F0502020204030204" pitchFamily="34" charset="0"/>
              </a:defRPr>
            </a:lvl3pPr>
            <a:lvl4pPr marL="1979613" indent="-379413" algn="l" rtl="0" eaLnBrk="0" fontAlgn="base" hangingPunct="0">
              <a:spcBef>
                <a:spcPct val="20000"/>
              </a:spcBef>
              <a:spcAft>
                <a:spcPct val="0"/>
              </a:spcAft>
              <a:buClr>
                <a:srgbClr val="555555"/>
              </a:buClr>
              <a:buFont typeface="Lucida Grande" charset="0"/>
              <a:buChar char="‑"/>
              <a:defRPr>
                <a:solidFill>
                  <a:srgbClr val="545553"/>
                </a:solidFill>
                <a:latin typeface="Calibri" panose="020F0502020204030204" pitchFamily="34" charset="0"/>
                <a:ea typeface="+mn-ea"/>
                <a:cs typeface="Calibri" panose="020F0502020204030204" pitchFamily="34" charset="0"/>
              </a:defRPr>
            </a:lvl4pPr>
            <a:lvl5pPr marL="2436813" indent="-379413" algn="l" rtl="0" eaLnBrk="0" fontAlgn="base" hangingPunct="0">
              <a:spcBef>
                <a:spcPct val="20000"/>
              </a:spcBef>
              <a:spcAft>
                <a:spcPct val="0"/>
              </a:spcAft>
              <a:buClr>
                <a:srgbClr val="555555"/>
              </a:buClr>
              <a:buFont typeface="Lucida Grande" charset="0"/>
              <a:buChar char="»"/>
              <a:defRPr>
                <a:solidFill>
                  <a:srgbClr val="545553"/>
                </a:solidFill>
                <a:latin typeface="Calibri" panose="020F0502020204030204" pitchFamily="34" charset="0"/>
                <a:ea typeface="+mn-ea"/>
                <a:cs typeface="Calibri" panose="020F0502020204030204" pitchFamily="34" charset="0"/>
              </a:defRPr>
            </a:lvl5pPr>
            <a:lvl6pPr marL="2971726" indent="-304792" algn="l" rtl="0" fontAlgn="base">
              <a:spcBef>
                <a:spcPct val="20000"/>
              </a:spcBef>
              <a:spcAft>
                <a:spcPct val="0"/>
              </a:spcAft>
              <a:buChar char="»"/>
              <a:defRPr>
                <a:solidFill>
                  <a:schemeClr val="tx1"/>
                </a:solidFill>
                <a:latin typeface="+mn-lt"/>
                <a:ea typeface="+mn-ea"/>
              </a:defRPr>
            </a:lvl6pPr>
            <a:lvl7pPr marL="3581310" indent="-304792" algn="l" rtl="0" fontAlgn="base">
              <a:spcBef>
                <a:spcPct val="20000"/>
              </a:spcBef>
              <a:spcAft>
                <a:spcPct val="0"/>
              </a:spcAft>
              <a:buChar char="»"/>
              <a:defRPr>
                <a:solidFill>
                  <a:schemeClr val="tx1"/>
                </a:solidFill>
                <a:latin typeface="+mn-lt"/>
                <a:ea typeface="+mn-ea"/>
              </a:defRPr>
            </a:lvl7pPr>
            <a:lvl8pPr marL="4190895" indent="-304792" algn="l" rtl="0" fontAlgn="base">
              <a:spcBef>
                <a:spcPct val="20000"/>
              </a:spcBef>
              <a:spcAft>
                <a:spcPct val="0"/>
              </a:spcAft>
              <a:buChar char="»"/>
              <a:defRPr>
                <a:solidFill>
                  <a:schemeClr val="tx1"/>
                </a:solidFill>
                <a:latin typeface="+mn-lt"/>
                <a:ea typeface="+mn-ea"/>
              </a:defRPr>
            </a:lvl8pPr>
            <a:lvl9pPr marL="4800480" indent="-304792" algn="l" rtl="0" fontAlgn="base">
              <a:spcBef>
                <a:spcPct val="20000"/>
              </a:spcBef>
              <a:spcAft>
                <a:spcPct val="0"/>
              </a:spcAft>
              <a:buChar char="»"/>
              <a:defRPr>
                <a:solidFill>
                  <a:schemeClr val="tx1"/>
                </a:solidFill>
                <a:latin typeface="+mn-lt"/>
                <a:ea typeface="+mn-ea"/>
              </a:defRPr>
            </a:lvl9pPr>
          </a:lstStyle>
          <a:p>
            <a:pPr marL="0" indent="0" algn="r">
              <a:buNone/>
            </a:pPr>
            <a:r>
              <a:rPr lang="en-US" sz="1600" b="0" kern="0" dirty="0" smtClean="0"/>
              <a:t>Example:</a:t>
            </a:r>
            <a:endParaRPr lang="es-MX" sz="1600" b="0" kern="0" dirty="0"/>
          </a:p>
        </p:txBody>
      </p:sp>
      <p:pic>
        <p:nvPicPr>
          <p:cNvPr id="7" name="Picture 6"/>
          <p:cNvPicPr>
            <a:picLocks noChangeAspect="1"/>
          </p:cNvPicPr>
          <p:nvPr/>
        </p:nvPicPr>
        <p:blipFill>
          <a:blip r:embed="rId4"/>
          <a:stretch>
            <a:fillRect/>
          </a:stretch>
        </p:blipFill>
        <p:spPr>
          <a:xfrm>
            <a:off x="320309" y="4483942"/>
            <a:ext cx="4018278" cy="2094141"/>
          </a:xfrm>
          <a:prstGeom prst="rect">
            <a:avLst/>
          </a:prstGeom>
        </p:spPr>
      </p:pic>
    </p:spTree>
    <p:extLst>
      <p:ext uri="{BB962C8B-B14F-4D97-AF65-F5344CB8AC3E}">
        <p14:creationId xmlns:p14="http://schemas.microsoft.com/office/powerpoint/2010/main" val="2200055788"/>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82578" y="2321712"/>
            <a:ext cx="2642602" cy="2642602"/>
          </a:xfrm>
          <a:prstGeom prst="rect">
            <a:avLst/>
          </a:prstGeom>
        </p:spPr>
      </p:pic>
      <p:sp>
        <p:nvSpPr>
          <p:cNvPr id="5" name="Title 1"/>
          <p:cNvSpPr>
            <a:spLocks noGrp="1"/>
          </p:cNvSpPr>
          <p:nvPr>
            <p:ph type="title"/>
          </p:nvPr>
        </p:nvSpPr>
        <p:spPr>
          <a:xfrm>
            <a:off x="609600" y="-642804"/>
            <a:ext cx="10972800" cy="1600200"/>
          </a:xfrm>
        </p:spPr>
        <p:txBody>
          <a:bodyPr/>
          <a:lstStyle/>
          <a:p>
            <a:r>
              <a:rPr lang="en-US" dirty="0" err="1" smtClean="0"/>
              <a:t>Caracteristica</a:t>
            </a:r>
            <a:r>
              <a:rPr lang="en-US" dirty="0" err="1" smtClean="0"/>
              <a:t>s</a:t>
            </a:r>
            <a:r>
              <a:rPr lang="en-US" dirty="0" smtClean="0"/>
              <a:t> Clave</a:t>
            </a:r>
            <a:endParaRPr lang="en-US" dirty="0"/>
          </a:p>
        </p:txBody>
      </p:sp>
      <p:pic>
        <p:nvPicPr>
          <p:cNvPr id="7" name="Picture 6"/>
          <p:cNvPicPr>
            <a:picLocks noChangeAspect="1"/>
          </p:cNvPicPr>
          <p:nvPr/>
        </p:nvPicPr>
        <p:blipFill>
          <a:blip r:embed="rId3"/>
          <a:stretch>
            <a:fillRect/>
          </a:stretch>
        </p:blipFill>
        <p:spPr>
          <a:xfrm>
            <a:off x="3600892" y="3644416"/>
            <a:ext cx="4184705" cy="2435987"/>
          </a:xfrm>
          <a:prstGeom prst="rect">
            <a:avLst/>
          </a:prstGeom>
        </p:spPr>
      </p:pic>
      <p:sp>
        <p:nvSpPr>
          <p:cNvPr id="8" name="Content Placeholder 2"/>
          <p:cNvSpPr>
            <a:spLocks noGrp="1"/>
          </p:cNvSpPr>
          <p:nvPr/>
        </p:nvSpPr>
        <p:spPr>
          <a:xfrm>
            <a:off x="463826" y="1509275"/>
            <a:ext cx="4422110" cy="4732614"/>
          </a:xfrm>
          <a:prstGeom prst="rect">
            <a:avLst/>
          </a:prstGeom>
        </p:spPr>
        <p:txBody>
          <a:bodyPr/>
          <a:lstStyle>
            <a:lvl1pPr marL="342900" indent="-342900" algn="l" defTabSz="457200" rtl="0" eaLnBrk="1" latinLnBrk="0" hangingPunct="1">
              <a:spcBef>
                <a:spcPct val="20000"/>
              </a:spcBef>
              <a:buFont typeface="Arial"/>
              <a:buChar char="•"/>
              <a:defRPr sz="2800" kern="1200">
                <a:solidFill>
                  <a:schemeClr val="tx1"/>
                </a:solidFill>
                <a:latin typeface="Arial Narrow" pitchFamily="34" charset="0"/>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Arial Narrow" pitchFamily="34" charset="0"/>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Narrow" pitchFamily="34" charset="0"/>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Narrow" pitchFamily="34"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Narrow" pitchFamily="34"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400" dirty="0" smtClean="0">
                <a:latin typeface="Calibri" panose="020F0502020204030204" pitchFamily="34" charset="0"/>
                <a:cs typeface="Calibri" panose="020F0502020204030204" pitchFamily="34" charset="0"/>
              </a:rPr>
              <a:t>10.4</a:t>
            </a:r>
            <a:r>
              <a:rPr lang="en-US" sz="1400" dirty="0">
                <a:latin typeface="Calibri" panose="020F0502020204030204" pitchFamily="34" charset="0"/>
                <a:cs typeface="Calibri" panose="020F0502020204030204" pitchFamily="34" charset="0"/>
              </a:rPr>
              <a:t>” LCD </a:t>
            </a:r>
            <a:r>
              <a:rPr lang="en-US" sz="1400" dirty="0" smtClean="0">
                <a:latin typeface="Calibri" panose="020F0502020204030204" pitchFamily="34" charset="0"/>
                <a:cs typeface="Calibri" panose="020F0502020204030204" pitchFamily="34" charset="0"/>
              </a:rPr>
              <a:t>color </a:t>
            </a:r>
            <a:r>
              <a:rPr lang="en-US" sz="1400" dirty="0">
                <a:latin typeface="Calibri" panose="020F0502020204030204" pitchFamily="34" charset="0"/>
                <a:cs typeface="Calibri" panose="020F0502020204030204" pitchFamily="34" charset="0"/>
              </a:rPr>
              <a:t>touch screen controller </a:t>
            </a:r>
          </a:p>
          <a:p>
            <a:r>
              <a:rPr lang="en-US" sz="1400" dirty="0" smtClean="0">
                <a:latin typeface="Calibri" panose="020F0502020204030204" pitchFamily="34" charset="0"/>
                <a:cs typeface="Calibri" panose="020F0502020204030204" pitchFamily="34" charset="0"/>
              </a:rPr>
              <a:t>Control </a:t>
            </a:r>
            <a:r>
              <a:rPr lang="en-US" sz="1400" dirty="0">
                <a:latin typeface="Calibri" panose="020F0502020204030204" pitchFamily="34" charset="0"/>
                <a:cs typeface="Calibri" panose="020F0502020204030204" pitchFamily="34" charset="0"/>
              </a:rPr>
              <a:t>of temperature, fan speed and airflow options at the touch of a button. </a:t>
            </a:r>
            <a:endParaRPr lang="en-US" sz="1400" dirty="0" smtClean="0">
              <a:latin typeface="Calibri" panose="020F0502020204030204" pitchFamily="34" charset="0"/>
              <a:cs typeface="Calibri" panose="020F0502020204030204" pitchFamily="34" charset="0"/>
            </a:endParaRPr>
          </a:p>
          <a:p>
            <a:r>
              <a:rPr lang="en-US" sz="1400" dirty="0" smtClean="0">
                <a:latin typeface="Calibri" panose="020F0502020204030204" pitchFamily="34" charset="0"/>
                <a:cs typeface="Calibri" panose="020F0502020204030204" pitchFamily="34" charset="0"/>
              </a:rPr>
              <a:t>Comprehensive </a:t>
            </a:r>
            <a:r>
              <a:rPr lang="en-US" sz="1400" dirty="0">
                <a:latin typeface="Calibri" panose="020F0502020204030204" pitchFamily="34" charset="0"/>
                <a:cs typeface="Calibri" panose="020F0502020204030204" pitchFamily="34" charset="0"/>
              </a:rPr>
              <a:t>energy consumption monitoring and comparisons with the previous year's power consumption</a:t>
            </a:r>
            <a:r>
              <a:rPr lang="en-US" sz="1400" dirty="0" smtClean="0">
                <a:latin typeface="Calibri" panose="020F0502020204030204" pitchFamily="34" charset="0"/>
                <a:cs typeface="Calibri" panose="020F0502020204030204" pitchFamily="34" charset="0"/>
              </a:rPr>
              <a:t>. </a:t>
            </a:r>
          </a:p>
          <a:p>
            <a:r>
              <a:rPr lang="en-US" sz="1400" dirty="0" smtClean="0">
                <a:latin typeface="Calibri" panose="020F0502020204030204" pitchFamily="34" charset="0"/>
                <a:cs typeface="Calibri" panose="020F0502020204030204" pitchFamily="34" charset="0"/>
              </a:rPr>
              <a:t>Control </a:t>
            </a:r>
            <a:r>
              <a:rPr lang="en-US" sz="1400" dirty="0">
                <a:latin typeface="Calibri" panose="020F0502020204030204" pitchFamily="34" charset="0"/>
                <a:cs typeface="Calibri" panose="020F0502020204030204" pitchFamily="34" charset="0"/>
              </a:rPr>
              <a:t>up to 200 units by using three AE50 expansion </a:t>
            </a:r>
            <a:r>
              <a:rPr lang="en-US" sz="1400" dirty="0" smtClean="0">
                <a:latin typeface="Calibri" panose="020F0502020204030204" pitchFamily="34" charset="0"/>
                <a:cs typeface="Calibri" panose="020F0502020204030204" pitchFamily="34" charset="0"/>
              </a:rPr>
              <a:t>controllers. </a:t>
            </a:r>
          </a:p>
          <a:p>
            <a:r>
              <a:rPr lang="en-US" sz="1400" dirty="0">
                <a:latin typeface="Calibri" panose="020F0502020204030204" pitchFamily="34" charset="0"/>
                <a:cs typeface="Calibri" panose="020F0502020204030204" pitchFamily="34" charset="0"/>
              </a:rPr>
              <a:t>Floor layout is displayed on the 10.4-inch LCD touch </a:t>
            </a:r>
            <a:r>
              <a:rPr lang="en-US" sz="1400" dirty="0" smtClean="0">
                <a:latin typeface="Calibri" panose="020F0502020204030204" pitchFamily="34" charset="0"/>
                <a:cs typeface="Calibri" panose="020F0502020204030204" pitchFamily="34" charset="0"/>
              </a:rPr>
              <a:t>panel</a:t>
            </a:r>
          </a:p>
          <a:p>
            <a:pPr lvl="0">
              <a:buFont typeface="Arial" pitchFamily="34" charset="0"/>
              <a:buChar char="•"/>
            </a:pPr>
            <a:r>
              <a:rPr lang="en-US" sz="1400" dirty="0" smtClean="0">
                <a:latin typeface="Calibri" panose="020F0502020204030204" pitchFamily="34" charset="0"/>
                <a:cs typeface="Calibri" panose="020F0502020204030204" pitchFamily="34" charset="0"/>
              </a:rPr>
              <a:t>PC </a:t>
            </a:r>
            <a:r>
              <a:rPr lang="en-US" sz="1400" dirty="0">
                <a:latin typeface="Calibri" panose="020F0502020204030204" pitchFamily="34" charset="0"/>
                <a:cs typeface="Calibri" panose="020F0502020204030204" pitchFamily="34" charset="0"/>
              </a:rPr>
              <a:t>Monitoring</a:t>
            </a:r>
          </a:p>
          <a:p>
            <a:pPr>
              <a:buFont typeface="Arial" pitchFamily="34" charset="0"/>
              <a:buChar char="•"/>
            </a:pPr>
            <a:r>
              <a:rPr lang="en-US" sz="1400" dirty="0" smtClean="0">
                <a:latin typeface="Calibri" panose="020F0502020204030204" pitchFamily="34" charset="0"/>
                <a:cs typeface="Calibri" panose="020F0502020204030204" pitchFamily="34" charset="0"/>
              </a:rPr>
              <a:t>PC </a:t>
            </a:r>
            <a:r>
              <a:rPr lang="en-US" sz="1400" dirty="0">
                <a:latin typeface="Calibri" panose="020F0502020204030204" pitchFamily="34" charset="0"/>
                <a:cs typeface="Calibri" panose="020F0502020204030204" pitchFamily="34" charset="0"/>
              </a:rPr>
              <a:t>Scheduling</a:t>
            </a:r>
          </a:p>
          <a:p>
            <a:pPr>
              <a:buFont typeface="Arial" pitchFamily="34" charset="0"/>
              <a:buChar char="•"/>
            </a:pPr>
            <a:r>
              <a:rPr lang="en-US" sz="1400" dirty="0" smtClean="0">
                <a:latin typeface="Calibri" panose="020F0502020204030204" pitchFamily="34" charset="0"/>
                <a:cs typeface="Calibri" panose="020F0502020204030204" pitchFamily="34" charset="0"/>
              </a:rPr>
              <a:t>Online </a:t>
            </a:r>
            <a:r>
              <a:rPr lang="en-US" sz="1400" dirty="0">
                <a:latin typeface="Calibri" panose="020F0502020204030204" pitchFamily="34" charset="0"/>
                <a:cs typeface="Calibri" panose="020F0502020204030204" pitchFamily="34" charset="0"/>
              </a:rPr>
              <a:t>Error Email</a:t>
            </a:r>
          </a:p>
          <a:p>
            <a:pPr>
              <a:buFont typeface="Arial" pitchFamily="34" charset="0"/>
              <a:buChar char="•"/>
            </a:pPr>
            <a:r>
              <a:rPr lang="en-US" sz="1400" dirty="0" smtClean="0">
                <a:latin typeface="Calibri" panose="020F0502020204030204" pitchFamily="34" charset="0"/>
                <a:cs typeface="Calibri" panose="020F0502020204030204" pitchFamily="34" charset="0"/>
              </a:rPr>
              <a:t>Online </a:t>
            </a:r>
            <a:r>
              <a:rPr lang="en-US" sz="1400" dirty="0">
                <a:latin typeface="Calibri" panose="020F0502020204030204" pitchFamily="34" charset="0"/>
                <a:cs typeface="Calibri" panose="020F0502020204030204" pitchFamily="34" charset="0"/>
              </a:rPr>
              <a:t>Maintenance Tool</a:t>
            </a:r>
          </a:p>
          <a:p>
            <a:pPr>
              <a:buFont typeface="Arial" pitchFamily="34" charset="0"/>
              <a:buChar char="•"/>
            </a:pPr>
            <a:r>
              <a:rPr lang="en-US" sz="1400" dirty="0" smtClean="0">
                <a:latin typeface="Calibri" panose="020F0502020204030204" pitchFamily="34" charset="0"/>
                <a:cs typeface="Calibri" panose="020F0502020204030204" pitchFamily="34" charset="0"/>
              </a:rPr>
              <a:t>Interlock </a:t>
            </a:r>
            <a:r>
              <a:rPr lang="en-US" sz="1400" dirty="0">
                <a:latin typeface="Calibri" panose="020F0502020204030204" pitchFamily="34" charset="0"/>
                <a:cs typeface="Calibri" panose="020F0502020204030204" pitchFamily="34" charset="0"/>
              </a:rPr>
              <a:t>Function</a:t>
            </a:r>
          </a:p>
          <a:p>
            <a:pPr lvl="0">
              <a:buFont typeface="Arial" pitchFamily="34" charset="0"/>
              <a:buChar char="•"/>
            </a:pPr>
            <a:r>
              <a:rPr lang="en-US" sz="1400" dirty="0" smtClean="0">
                <a:latin typeface="Calibri" panose="020F0502020204030204" pitchFamily="34" charset="0"/>
                <a:cs typeface="Calibri" panose="020F0502020204030204" pitchFamily="34" charset="0"/>
              </a:rPr>
              <a:t>Optional </a:t>
            </a:r>
            <a:r>
              <a:rPr lang="en-US" sz="1400" dirty="0">
                <a:latin typeface="Calibri" panose="020F0502020204030204" pitchFamily="34" charset="0"/>
                <a:cs typeface="Calibri" panose="020F0502020204030204" pitchFamily="34" charset="0"/>
              </a:rPr>
              <a:t>Software Package</a:t>
            </a:r>
          </a:p>
          <a:p>
            <a:pPr lvl="1">
              <a:buFont typeface="Arial" pitchFamily="34" charset="0"/>
              <a:buChar char="•"/>
            </a:pPr>
            <a:r>
              <a:rPr lang="en-US" sz="1400" dirty="0">
                <a:latin typeface="Calibri" panose="020F0502020204030204" pitchFamily="34" charset="0"/>
                <a:cs typeface="Calibri" panose="020F0502020204030204" pitchFamily="34" charset="0"/>
              </a:rPr>
              <a:t> Tenant Billing</a:t>
            </a:r>
          </a:p>
          <a:p>
            <a:pPr lvl="1">
              <a:buFont typeface="Arial" pitchFamily="34" charset="0"/>
              <a:buChar char="•"/>
            </a:pPr>
            <a:r>
              <a:rPr lang="en-US" sz="1400" dirty="0">
                <a:latin typeface="Calibri" panose="020F0502020204030204" pitchFamily="34" charset="0"/>
                <a:cs typeface="Calibri" panose="020F0502020204030204" pitchFamily="34" charset="0"/>
              </a:rPr>
              <a:t> Personal Web </a:t>
            </a:r>
            <a:r>
              <a:rPr lang="en-US" sz="1400" dirty="0" smtClean="0">
                <a:latin typeface="Calibri" panose="020F0502020204030204" pitchFamily="34" charset="0"/>
                <a:cs typeface="Calibri" panose="020F0502020204030204" pitchFamily="34" charset="0"/>
              </a:rPr>
              <a:t>Browser</a:t>
            </a:r>
            <a:endParaRPr lang="en-US" sz="1400" dirty="0">
              <a:latin typeface="Calibri" panose="020F0502020204030204" pitchFamily="34" charset="0"/>
              <a:cs typeface="Calibri" panose="020F0502020204030204" pitchFamily="34" charset="0"/>
            </a:endParaRPr>
          </a:p>
          <a:p>
            <a:pPr lvl="0">
              <a:buFont typeface="Arial" pitchFamily="34" charset="0"/>
              <a:buChar char="•"/>
            </a:pPr>
            <a:endParaRPr lang="en-US" sz="1400" dirty="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p:txBody>
      </p:sp>
      <p:sp>
        <p:nvSpPr>
          <p:cNvPr id="9" name="Rectangle 8"/>
          <p:cNvSpPr/>
          <p:nvPr/>
        </p:nvSpPr>
        <p:spPr>
          <a:xfrm>
            <a:off x="872197" y="957396"/>
            <a:ext cx="1055097" cy="400110"/>
          </a:xfrm>
          <a:prstGeom prst="rect">
            <a:avLst/>
          </a:prstGeom>
        </p:spPr>
        <p:txBody>
          <a:bodyPr wrap="none">
            <a:spAutoFit/>
          </a:bodyPr>
          <a:lstStyle/>
          <a:p>
            <a:pPr lvl="0" defTabSz="457200" eaLnBrk="1" fontAlgn="auto" hangingPunct="1">
              <a:spcBef>
                <a:spcPct val="20000"/>
              </a:spcBef>
              <a:spcAft>
                <a:spcPts val="0"/>
              </a:spcAft>
            </a:pPr>
            <a:r>
              <a:rPr lang="en-US" sz="2000" dirty="0" smtClean="0">
                <a:solidFill>
                  <a:prstClr val="black"/>
                </a:solidFill>
                <a:cs typeface="Arial" pitchFamily="34" charset="0"/>
              </a:rPr>
              <a:t>AE-200</a:t>
            </a:r>
            <a:endParaRPr lang="en-US" sz="2000" dirty="0">
              <a:solidFill>
                <a:prstClr val="black"/>
              </a:solidFill>
              <a:cs typeface="Arial" pitchFamily="34" charset="0"/>
            </a:endParaRPr>
          </a:p>
        </p:txBody>
      </p:sp>
      <p:sp>
        <p:nvSpPr>
          <p:cNvPr id="10" name="TextBox 9"/>
          <p:cNvSpPr txBox="1"/>
          <p:nvPr/>
        </p:nvSpPr>
        <p:spPr bwMode="auto">
          <a:xfrm>
            <a:off x="1007731" y="6077506"/>
            <a:ext cx="99742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err="1" smtClean="0">
                <a:solidFill>
                  <a:srgbClr val="FF0000"/>
                </a:solidFill>
              </a:rPr>
              <a:t>Controlador</a:t>
            </a:r>
            <a:r>
              <a:rPr lang="en-US" dirty="0" smtClean="0">
                <a:solidFill>
                  <a:srgbClr val="FF0000"/>
                </a:solidFill>
              </a:rPr>
              <a:t> </a:t>
            </a:r>
            <a:r>
              <a:rPr lang="en-US" dirty="0" err="1" smtClean="0">
                <a:solidFill>
                  <a:srgbClr val="FF0000"/>
                </a:solidFill>
              </a:rPr>
              <a:t>Centralizado</a:t>
            </a:r>
            <a:r>
              <a:rPr lang="en-US" dirty="0" smtClean="0">
                <a:solidFill>
                  <a:srgbClr val="FF0000"/>
                </a:solidFill>
              </a:rPr>
              <a:t> de </a:t>
            </a:r>
            <a:r>
              <a:rPr lang="en-US" dirty="0" err="1" smtClean="0">
                <a:solidFill>
                  <a:srgbClr val="FF0000"/>
                </a:solidFill>
              </a:rPr>
              <a:t>Ultima</a:t>
            </a:r>
            <a:r>
              <a:rPr lang="en-US" dirty="0" smtClean="0">
                <a:solidFill>
                  <a:srgbClr val="FF0000"/>
                </a:solidFill>
              </a:rPr>
              <a:t> </a:t>
            </a:r>
            <a:r>
              <a:rPr lang="en-US" dirty="0" err="1" smtClean="0">
                <a:solidFill>
                  <a:srgbClr val="FF0000"/>
                </a:solidFill>
              </a:rPr>
              <a:t>Generacion</a:t>
            </a:r>
            <a:r>
              <a:rPr lang="en-US" dirty="0" smtClean="0">
                <a:solidFill>
                  <a:srgbClr val="FF0000"/>
                </a:solidFill>
              </a:rPr>
              <a:t>!!!!</a:t>
            </a:r>
            <a:endParaRPr lang="en-US" dirty="0" smtClean="0">
              <a:solidFill>
                <a:srgbClr val="FF0000"/>
              </a:solidFill>
            </a:endParaRPr>
          </a:p>
        </p:txBody>
      </p:sp>
      <p:sp>
        <p:nvSpPr>
          <p:cNvPr id="11" name="Rectangle 10"/>
          <p:cNvSpPr/>
          <p:nvPr/>
        </p:nvSpPr>
        <p:spPr>
          <a:xfrm>
            <a:off x="4885936" y="1439914"/>
            <a:ext cx="6096000" cy="1298817"/>
          </a:xfrm>
          <a:prstGeom prst="rect">
            <a:avLst/>
          </a:prstGeom>
        </p:spPr>
        <p:txBody>
          <a:bodyPr/>
          <a:lstStyle/>
          <a:p>
            <a:pPr marL="342900" indent="-342900" defTabSz="457200" eaLnBrk="1" hangingPunct="1">
              <a:spcBef>
                <a:spcPct val="20000"/>
              </a:spcBef>
              <a:buFont typeface="Arial"/>
              <a:buChar char="•"/>
            </a:pPr>
            <a:r>
              <a:rPr lang="en-US" sz="1400" dirty="0">
                <a:latin typeface="Calibri" panose="020F0502020204030204" pitchFamily="34" charset="0"/>
                <a:ea typeface="+mn-ea"/>
                <a:cs typeface="Calibri" panose="020F0502020204030204" pitchFamily="34" charset="0"/>
              </a:rPr>
              <a:t>Capable to connect to existing building’s LAN</a:t>
            </a:r>
          </a:p>
          <a:p>
            <a:pPr marL="342900" indent="-342900" defTabSz="457200" eaLnBrk="1" hangingPunct="1">
              <a:spcBef>
                <a:spcPct val="20000"/>
              </a:spcBef>
              <a:buFont typeface="Arial"/>
              <a:buChar char="•"/>
            </a:pPr>
            <a:r>
              <a:rPr lang="en-US" sz="1400" dirty="0">
                <a:latin typeface="Calibri" panose="020F0502020204030204" pitchFamily="34" charset="0"/>
                <a:ea typeface="+mn-ea"/>
                <a:cs typeface="Calibri" panose="020F0502020204030204" pitchFamily="34" charset="0"/>
              </a:rPr>
              <a:t>Controls Indoor units, </a:t>
            </a:r>
            <a:r>
              <a:rPr lang="en-US" sz="1400" dirty="0" err="1">
                <a:latin typeface="Calibri" panose="020F0502020204030204" pitchFamily="34" charset="0"/>
                <a:ea typeface="+mn-ea"/>
                <a:cs typeface="Calibri" panose="020F0502020204030204" pitchFamily="34" charset="0"/>
              </a:rPr>
              <a:t>Lossnay</a:t>
            </a:r>
            <a:r>
              <a:rPr lang="en-US" sz="1400" dirty="0">
                <a:latin typeface="Calibri" panose="020F0502020204030204" pitchFamily="34" charset="0"/>
                <a:ea typeface="+mn-ea"/>
                <a:cs typeface="Calibri" panose="020F0502020204030204" pitchFamily="34" charset="0"/>
              </a:rPr>
              <a:t>, DOAS, PWFY, DIDO, AI, M-Series and P-Series</a:t>
            </a:r>
          </a:p>
          <a:p>
            <a:pPr marL="342900" indent="-342900" defTabSz="457200" eaLnBrk="1" hangingPunct="1">
              <a:spcBef>
                <a:spcPct val="20000"/>
              </a:spcBef>
              <a:buFont typeface="Arial"/>
              <a:buChar char="•"/>
            </a:pPr>
            <a:r>
              <a:rPr lang="en-US" sz="1400" dirty="0">
                <a:latin typeface="Calibri" panose="020F0502020204030204" pitchFamily="34" charset="0"/>
                <a:ea typeface="+mn-ea"/>
                <a:cs typeface="Calibri" panose="020F0502020204030204" pitchFamily="34" charset="0"/>
              </a:rPr>
              <a:t>Compatible with </a:t>
            </a:r>
            <a:r>
              <a:rPr lang="en-US" sz="1400" dirty="0" err="1">
                <a:latin typeface="Calibri" panose="020F0502020204030204" pitchFamily="34" charset="0"/>
                <a:ea typeface="+mn-ea"/>
                <a:cs typeface="Calibri" panose="020F0502020204030204" pitchFamily="34" charset="0"/>
              </a:rPr>
              <a:t>BACnet</a:t>
            </a:r>
            <a:r>
              <a:rPr lang="en-US" sz="1400" dirty="0">
                <a:latin typeface="Calibri" panose="020F0502020204030204" pitchFamily="34" charset="0"/>
                <a:ea typeface="+mn-ea"/>
                <a:cs typeface="Calibri" panose="020F0502020204030204" pitchFamily="34" charset="0"/>
              </a:rPr>
              <a:t> and </a:t>
            </a:r>
            <a:r>
              <a:rPr lang="en-US" sz="1400" dirty="0" err="1">
                <a:latin typeface="Calibri" panose="020F0502020204030204" pitchFamily="34" charset="0"/>
                <a:ea typeface="+mn-ea"/>
                <a:cs typeface="Calibri" panose="020F0502020204030204" pitchFamily="34" charset="0"/>
              </a:rPr>
              <a:t>LONWorks</a:t>
            </a:r>
            <a:r>
              <a:rPr lang="en-US" sz="1400" dirty="0">
                <a:latin typeface="Calibri" panose="020F0502020204030204" pitchFamily="34" charset="0"/>
                <a:ea typeface="+mn-ea"/>
                <a:cs typeface="Calibri" panose="020F0502020204030204" pitchFamily="34" charset="0"/>
              </a:rPr>
              <a:t> Interfaces</a:t>
            </a:r>
          </a:p>
          <a:p>
            <a:pPr marL="342900" indent="-342900" defTabSz="457200" eaLnBrk="1" hangingPunct="1">
              <a:spcBef>
                <a:spcPct val="20000"/>
              </a:spcBef>
              <a:buFont typeface="Arial"/>
              <a:buChar char="•"/>
            </a:pPr>
            <a:r>
              <a:rPr lang="en-US" sz="1400" dirty="0">
                <a:latin typeface="Calibri" panose="020F0502020204030204" pitchFamily="34" charset="0"/>
                <a:ea typeface="+mn-ea"/>
                <a:cs typeface="Calibri" panose="020F0502020204030204" pitchFamily="34" charset="0"/>
              </a:rPr>
              <a:t>Compatible with SW-</a:t>
            </a:r>
            <a:r>
              <a:rPr lang="en-US" sz="1400" dirty="0" err="1">
                <a:latin typeface="Calibri" panose="020F0502020204030204" pitchFamily="34" charset="0"/>
                <a:ea typeface="+mn-ea"/>
                <a:cs typeface="Calibri" panose="020F0502020204030204" pitchFamily="34" charset="0"/>
              </a:rPr>
              <a:t>Bacnet</a:t>
            </a:r>
            <a:r>
              <a:rPr lang="en-US" sz="1400" dirty="0">
                <a:latin typeface="Calibri" panose="020F0502020204030204" pitchFamily="34" charset="0"/>
                <a:ea typeface="+mn-ea"/>
                <a:cs typeface="Calibri" panose="020F0502020204030204" pitchFamily="34" charset="0"/>
              </a:rPr>
              <a:t>, SW-Charge, SW-P-web</a:t>
            </a:r>
          </a:p>
        </p:txBody>
      </p:sp>
      <p:pic>
        <p:nvPicPr>
          <p:cNvPr id="6" name="Picture 5"/>
          <p:cNvPicPr>
            <a:picLocks noChangeAspect="1"/>
          </p:cNvPicPr>
          <p:nvPr/>
        </p:nvPicPr>
        <p:blipFill>
          <a:blip r:embed="rId4"/>
          <a:stretch>
            <a:fillRect/>
          </a:stretch>
        </p:blipFill>
        <p:spPr>
          <a:xfrm>
            <a:off x="9008209" y="4647357"/>
            <a:ext cx="1973727" cy="1533109"/>
          </a:xfrm>
          <a:prstGeom prst="rect">
            <a:avLst/>
          </a:prstGeom>
        </p:spPr>
      </p:pic>
    </p:spTree>
    <p:extLst>
      <p:ext uri="{BB962C8B-B14F-4D97-AF65-F5344CB8AC3E}">
        <p14:creationId xmlns:p14="http://schemas.microsoft.com/office/powerpoint/2010/main" val="332299117"/>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436599" y="-676374"/>
            <a:ext cx="10972800" cy="1600200"/>
          </a:xfrm>
        </p:spPr>
        <p:txBody>
          <a:bodyPr/>
          <a:lstStyle/>
          <a:p>
            <a:r>
              <a:rPr lang="en-US" dirty="0" err="1" smtClean="0"/>
              <a:t>Caracteristicas</a:t>
            </a:r>
            <a:r>
              <a:rPr lang="en-US" dirty="0" smtClean="0"/>
              <a:t> Clave</a:t>
            </a:r>
            <a:endParaRPr lang="en-US" dirty="0"/>
          </a:p>
        </p:txBody>
      </p:sp>
      <p:sp>
        <p:nvSpPr>
          <p:cNvPr id="8" name="Content Placeholder 2"/>
          <p:cNvSpPr>
            <a:spLocks noGrp="1"/>
          </p:cNvSpPr>
          <p:nvPr>
            <p:ph idx="1"/>
          </p:nvPr>
        </p:nvSpPr>
        <p:spPr>
          <a:xfrm>
            <a:off x="560231" y="1519961"/>
            <a:ext cx="4038600" cy="3476016"/>
          </a:xfrm>
        </p:spPr>
        <p:txBody>
          <a:bodyPr>
            <a:normAutofit fontScale="77500" lnSpcReduction="20000"/>
          </a:bodyPr>
          <a:lstStyle/>
          <a:p>
            <a:r>
              <a:rPr lang="en-US" sz="1600" dirty="0" smtClean="0"/>
              <a:t>Controls various centralized controllers </a:t>
            </a:r>
            <a:endParaRPr lang="en-US" sz="1600" dirty="0"/>
          </a:p>
          <a:p>
            <a:r>
              <a:rPr lang="en-US" sz="1600" dirty="0" smtClean="0"/>
              <a:t>With the ICCW</a:t>
            </a:r>
            <a:r>
              <a:rPr lang="en-US" sz="1600" dirty="0"/>
              <a:t>, </a:t>
            </a:r>
            <a:r>
              <a:rPr lang="en-US" sz="1600" dirty="0" smtClean="0"/>
              <a:t>now you can control up to 100 </a:t>
            </a:r>
            <a:r>
              <a:rPr lang="en-US" sz="1600" dirty="0"/>
              <a:t>AE-200’s </a:t>
            </a:r>
            <a:endParaRPr lang="en-US" sz="1600" dirty="0" smtClean="0"/>
          </a:p>
          <a:p>
            <a:r>
              <a:rPr lang="en-US" sz="1600" dirty="0"/>
              <a:t>Capable of managing up to 2000 indoor units from one </a:t>
            </a:r>
            <a:r>
              <a:rPr lang="en-US" sz="1600" dirty="0" smtClean="0"/>
              <a:t>IP</a:t>
            </a:r>
          </a:p>
          <a:p>
            <a:r>
              <a:rPr lang="en-US" sz="1600" dirty="0" smtClean="0"/>
              <a:t>Floor layout</a:t>
            </a:r>
          </a:p>
          <a:p>
            <a:r>
              <a:rPr lang="en-US" sz="1600" dirty="0" smtClean="0"/>
              <a:t>Groups</a:t>
            </a:r>
          </a:p>
          <a:p>
            <a:r>
              <a:rPr lang="en-US" sz="1600" dirty="0" smtClean="0"/>
              <a:t>Measurement / ACH status</a:t>
            </a:r>
          </a:p>
          <a:p>
            <a:r>
              <a:rPr lang="en-US" sz="1600" dirty="0" smtClean="0"/>
              <a:t>Energy use status</a:t>
            </a:r>
          </a:p>
          <a:p>
            <a:r>
              <a:rPr lang="en-US" sz="1600" dirty="0" smtClean="0"/>
              <a:t>Peak cut</a:t>
            </a:r>
          </a:p>
          <a:p>
            <a:r>
              <a:rPr lang="en-US" sz="1600" dirty="0" smtClean="0"/>
              <a:t>Unit error log</a:t>
            </a:r>
          </a:p>
          <a:p>
            <a:r>
              <a:rPr lang="en-US" sz="1600" dirty="0" smtClean="0"/>
              <a:t>Communication error log</a:t>
            </a:r>
          </a:p>
          <a:p>
            <a:r>
              <a:rPr lang="en-US" sz="1600" dirty="0" smtClean="0"/>
              <a:t>Filter sign</a:t>
            </a:r>
          </a:p>
          <a:p>
            <a:r>
              <a:rPr lang="en-US" sz="1600" dirty="0" smtClean="0"/>
              <a:t>Scheduling: today, weekly, annual</a:t>
            </a:r>
          </a:p>
          <a:p>
            <a:r>
              <a:rPr lang="en-US" sz="1600" dirty="0" smtClean="0"/>
              <a:t>Send mail log</a:t>
            </a:r>
          </a:p>
          <a:p>
            <a:r>
              <a:rPr lang="en-US" sz="1600" dirty="0" smtClean="0"/>
              <a:t>Outdoor Unit status</a:t>
            </a:r>
          </a:p>
          <a:p>
            <a:endParaRPr lang="en-US" sz="1600" dirty="0"/>
          </a:p>
          <a:p>
            <a:endParaRPr lang="en-US" sz="1600" dirty="0"/>
          </a:p>
          <a:p>
            <a:pPr marL="109728" indent="0">
              <a:buNone/>
            </a:pPr>
            <a:r>
              <a:rPr lang="en-US" sz="1600" dirty="0"/>
              <a:t>    </a:t>
            </a:r>
          </a:p>
        </p:txBody>
      </p:sp>
      <p:pic>
        <p:nvPicPr>
          <p:cNvPr id="7" name="Picture 2"/>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8153400" y="3941763"/>
            <a:ext cx="4038600" cy="2433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55559" y="1087349"/>
            <a:ext cx="8826321" cy="400110"/>
          </a:xfrm>
          <a:prstGeom prst="rect">
            <a:avLst/>
          </a:prstGeom>
        </p:spPr>
        <p:txBody>
          <a:bodyPr wrap="square">
            <a:spAutoFit/>
          </a:bodyPr>
          <a:lstStyle/>
          <a:p>
            <a:r>
              <a:rPr lang="en-US" sz="2000" dirty="0">
                <a:solidFill>
                  <a:prstClr val="black"/>
                </a:solidFill>
                <a:cs typeface="Arial" panose="020B0604020202020204" pitchFamily="34" charset="0"/>
              </a:rPr>
              <a:t>Integrated Centralized Control Web (ICCW)</a:t>
            </a:r>
            <a:endParaRPr lang="en-US" sz="1800" dirty="0">
              <a:solidFill>
                <a:prstClr val="black"/>
              </a:solidFill>
              <a:cs typeface="Arial" panose="020B0604020202020204" pitchFamily="34" charset="0"/>
            </a:endParaRPr>
          </a:p>
        </p:txBody>
      </p:sp>
      <p:pic>
        <p:nvPicPr>
          <p:cNvPr id="6" name="Picture 5"/>
          <p:cNvPicPr>
            <a:picLocks noChangeAspect="1"/>
          </p:cNvPicPr>
          <p:nvPr/>
        </p:nvPicPr>
        <p:blipFill>
          <a:blip r:embed="rId4"/>
          <a:stretch>
            <a:fillRect/>
          </a:stretch>
        </p:blipFill>
        <p:spPr>
          <a:xfrm>
            <a:off x="7160983" y="1004066"/>
            <a:ext cx="3959923" cy="2763264"/>
          </a:xfrm>
          <a:prstGeom prst="rect">
            <a:avLst/>
          </a:prstGeom>
        </p:spPr>
      </p:pic>
      <p:pic>
        <p:nvPicPr>
          <p:cNvPr id="9" name="Picture 8" descr="Free PNG Transparent Images | PNG All"/>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2999" y="1051746"/>
            <a:ext cx="2195110" cy="936429"/>
          </a:xfrm>
          <a:prstGeom prst="rect">
            <a:avLst/>
          </a:prstGeom>
        </p:spPr>
      </p:pic>
      <p:grpSp>
        <p:nvGrpSpPr>
          <p:cNvPr id="10" name="Group 9"/>
          <p:cNvGrpSpPr>
            <a:grpSpLocks noChangeAspect="1"/>
          </p:cNvGrpSpPr>
          <p:nvPr/>
        </p:nvGrpSpPr>
        <p:grpSpPr>
          <a:xfrm>
            <a:off x="4294929" y="2616095"/>
            <a:ext cx="2519065" cy="1855020"/>
            <a:chOff x="-1803404" y="1357275"/>
            <a:chExt cx="6434673" cy="4781060"/>
          </a:xfrm>
        </p:grpSpPr>
        <p:pic>
          <p:nvPicPr>
            <p:cNvPr id="11" name="Picture 10" descr="E1.jpg"/>
            <p:cNvPicPr preferRelativeResize="0">
              <a:picLocks/>
            </p:cNvPicPr>
            <p:nvPr/>
          </p:nvPicPr>
          <p:blipFill rotWithShape="1">
            <a:blip r:embed="rId6" cstate="print"/>
            <a:srcRect l="12075" t="5186" r="12563" b="15431"/>
            <a:stretch/>
          </p:blipFill>
          <p:spPr>
            <a:xfrm>
              <a:off x="-1236135" y="2091267"/>
              <a:ext cx="5394960" cy="3869266"/>
            </a:xfrm>
            <a:prstGeom prst="rect">
              <a:avLst/>
            </a:prstGeom>
          </p:spPr>
        </p:pic>
        <p:pic>
          <p:nvPicPr>
            <p:cNvPr id="12" name="Picture 4" descr="C:\Users\lxn1125\AppData\Local\Temp\SNAGHTML2b010a.PNG"/>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3404" y="1357275"/>
              <a:ext cx="6434673" cy="478106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3" descr="C:\Users\mxk0324\Pictures\AE-200A Screen Captures\Advanced Web Browser\iPhone 5S with Adv Web Browser_25 percent.png"/>
          <p:cNvPicPr>
            <a:picLocks noChangeArrowheads="1"/>
          </p:cNvPicPr>
          <p:nvPr/>
        </p:nvPicPr>
        <p:blipFill>
          <a:blip r:embed="rId8" cstate="print"/>
          <a:srcRect/>
          <a:stretch>
            <a:fillRect/>
          </a:stretch>
        </p:blipFill>
        <p:spPr bwMode="auto">
          <a:xfrm rot="696461">
            <a:off x="5139790" y="4736196"/>
            <a:ext cx="618814" cy="1268639"/>
          </a:xfrm>
          <a:prstGeom prst="rect">
            <a:avLst/>
          </a:prstGeom>
          <a:noFill/>
        </p:spPr>
      </p:pic>
      <p:sp>
        <p:nvSpPr>
          <p:cNvPr id="14" name="TextBox 13"/>
          <p:cNvSpPr txBox="1"/>
          <p:nvPr/>
        </p:nvSpPr>
        <p:spPr bwMode="auto">
          <a:xfrm>
            <a:off x="381536" y="6228540"/>
            <a:ext cx="103829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smtClean="0">
                <a:solidFill>
                  <a:srgbClr val="FF0000"/>
                </a:solidFill>
              </a:rPr>
              <a:t>Un </a:t>
            </a:r>
            <a:r>
              <a:rPr lang="en-US" dirty="0" err="1" smtClean="0">
                <a:solidFill>
                  <a:srgbClr val="FF0000"/>
                </a:solidFill>
              </a:rPr>
              <a:t>edificio</a:t>
            </a:r>
            <a:r>
              <a:rPr lang="en-US" dirty="0" smtClean="0">
                <a:solidFill>
                  <a:srgbClr val="FF0000"/>
                </a:solidFill>
              </a:rPr>
              <a:t>  o </a:t>
            </a:r>
            <a:r>
              <a:rPr lang="en-US" dirty="0" err="1" smtClean="0">
                <a:solidFill>
                  <a:srgbClr val="FF0000"/>
                </a:solidFill>
              </a:rPr>
              <a:t>muchos</a:t>
            </a:r>
            <a:r>
              <a:rPr lang="en-US" dirty="0" smtClean="0">
                <a:solidFill>
                  <a:srgbClr val="FF0000"/>
                </a:solidFill>
              </a:rPr>
              <a:t>  … </a:t>
            </a:r>
            <a:r>
              <a:rPr lang="en-US" dirty="0" err="1" smtClean="0">
                <a:solidFill>
                  <a:srgbClr val="FF0000"/>
                </a:solidFill>
              </a:rPr>
              <a:t>dejanos</a:t>
            </a:r>
            <a:r>
              <a:rPr lang="en-US" dirty="0" smtClean="0">
                <a:solidFill>
                  <a:srgbClr val="FF0000"/>
                </a:solidFill>
              </a:rPr>
              <a:t> </a:t>
            </a:r>
            <a:r>
              <a:rPr lang="en-US" dirty="0" err="1" smtClean="0">
                <a:solidFill>
                  <a:srgbClr val="FF0000"/>
                </a:solidFill>
              </a:rPr>
              <a:t>ensenarle</a:t>
            </a:r>
            <a:r>
              <a:rPr lang="en-US" dirty="0" smtClean="0">
                <a:solidFill>
                  <a:srgbClr val="FF0000"/>
                </a:solidFill>
              </a:rPr>
              <a:t> </a:t>
            </a:r>
            <a:r>
              <a:rPr lang="en-US" dirty="0" err="1" smtClean="0">
                <a:solidFill>
                  <a:srgbClr val="FF0000"/>
                </a:solidFill>
              </a:rPr>
              <a:t>como</a:t>
            </a:r>
            <a:r>
              <a:rPr lang="en-US" dirty="0" smtClean="0">
                <a:solidFill>
                  <a:srgbClr val="FF0000"/>
                </a:solidFill>
              </a:rPr>
              <a:t>…</a:t>
            </a:r>
            <a:endParaRPr lang="en-US" dirty="0" smtClean="0">
              <a:solidFill>
                <a:srgbClr val="FF0000"/>
              </a:solidFill>
            </a:endParaRPr>
          </a:p>
        </p:txBody>
      </p:sp>
    </p:spTree>
    <p:extLst>
      <p:ext uri="{BB962C8B-B14F-4D97-AF65-F5344CB8AC3E}">
        <p14:creationId xmlns:p14="http://schemas.microsoft.com/office/powerpoint/2010/main" val="1251036646"/>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564121" y="-335051"/>
            <a:ext cx="10972800" cy="1600200"/>
          </a:xfrm>
        </p:spPr>
        <p:txBody>
          <a:bodyPr/>
          <a:lstStyle/>
          <a:p>
            <a:r>
              <a:rPr lang="en-US" dirty="0" err="1" smtClean="0"/>
              <a:t>Caracteristica</a:t>
            </a:r>
            <a:r>
              <a:rPr lang="en-US" dirty="0" smtClean="0"/>
              <a:t> Clave</a:t>
            </a:r>
            <a:endParaRPr lang="en-US" dirty="0"/>
          </a:p>
        </p:txBody>
      </p:sp>
      <p:pic>
        <p:nvPicPr>
          <p:cNvPr id="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810000" y="2834481"/>
            <a:ext cx="45720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55559" y="1539818"/>
            <a:ext cx="8826321" cy="400110"/>
          </a:xfrm>
          <a:prstGeom prst="rect">
            <a:avLst/>
          </a:prstGeom>
        </p:spPr>
        <p:txBody>
          <a:bodyPr wrap="square">
            <a:spAutoFit/>
          </a:bodyPr>
          <a:lstStyle/>
          <a:p>
            <a:r>
              <a:rPr lang="en-US" sz="2000" dirty="0" smtClean="0">
                <a:solidFill>
                  <a:prstClr val="black"/>
                </a:solidFill>
                <a:cs typeface="Arial" panose="020B0604020202020204" pitchFamily="34" charset="0"/>
              </a:rPr>
              <a:t>Initial Settings Tool</a:t>
            </a:r>
            <a:endParaRPr lang="en-US" sz="1800" dirty="0">
              <a:solidFill>
                <a:prstClr val="black"/>
              </a:solidFill>
              <a:cs typeface="Arial" panose="020B0604020202020204" pitchFamily="34" charset="0"/>
            </a:endParaRPr>
          </a:p>
        </p:txBody>
      </p:sp>
      <p:pic>
        <p:nvPicPr>
          <p:cNvPr id="8" name="Picture 7"/>
          <p:cNvPicPr>
            <a:picLocks noChangeAspect="1"/>
          </p:cNvPicPr>
          <p:nvPr/>
        </p:nvPicPr>
        <p:blipFill>
          <a:blip r:embed="rId4"/>
          <a:stretch>
            <a:fillRect/>
          </a:stretch>
        </p:blipFill>
        <p:spPr>
          <a:xfrm>
            <a:off x="564121" y="2684857"/>
            <a:ext cx="1876425" cy="2085975"/>
          </a:xfrm>
          <a:prstGeom prst="rect">
            <a:avLst/>
          </a:prstGeom>
        </p:spPr>
      </p:pic>
      <p:sp>
        <p:nvSpPr>
          <p:cNvPr id="9" name="TextBox 8"/>
          <p:cNvSpPr txBox="1"/>
          <p:nvPr/>
        </p:nvSpPr>
        <p:spPr bwMode="auto">
          <a:xfrm>
            <a:off x="3044320" y="6077574"/>
            <a:ext cx="63786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err="1" smtClean="0">
                <a:solidFill>
                  <a:srgbClr val="FF0000"/>
                </a:solidFill>
              </a:rPr>
              <a:t>Ahorros</a:t>
            </a:r>
            <a:r>
              <a:rPr lang="en-US" dirty="0" smtClean="0">
                <a:solidFill>
                  <a:srgbClr val="FF0000"/>
                </a:solidFill>
              </a:rPr>
              <a:t>, </a:t>
            </a:r>
            <a:r>
              <a:rPr lang="en-US" dirty="0" smtClean="0">
                <a:solidFill>
                  <a:srgbClr val="FF0000"/>
                </a:solidFill>
              </a:rPr>
              <a:t>comfort, </a:t>
            </a:r>
            <a:r>
              <a:rPr lang="en-US" dirty="0" err="1" smtClean="0">
                <a:solidFill>
                  <a:srgbClr val="FF0000"/>
                </a:solidFill>
              </a:rPr>
              <a:t>integracion</a:t>
            </a:r>
            <a:r>
              <a:rPr lang="en-US" dirty="0" smtClean="0">
                <a:solidFill>
                  <a:srgbClr val="FF0000"/>
                </a:solidFill>
              </a:rPr>
              <a:t>…</a:t>
            </a:r>
          </a:p>
        </p:txBody>
      </p:sp>
    </p:spTree>
    <p:extLst>
      <p:ext uri="{BB962C8B-B14F-4D97-AF65-F5344CB8AC3E}">
        <p14:creationId xmlns:p14="http://schemas.microsoft.com/office/powerpoint/2010/main" val="4244636183"/>
      </p:ext>
    </p:extLst>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578991" y="-266700"/>
            <a:ext cx="10972800" cy="1600200"/>
          </a:xfrm>
        </p:spPr>
        <p:txBody>
          <a:bodyPr/>
          <a:lstStyle/>
          <a:p>
            <a:r>
              <a:rPr lang="en-US" dirty="0" err="1" smtClean="0"/>
              <a:t>Caracteristicas</a:t>
            </a:r>
            <a:r>
              <a:rPr lang="en-US" dirty="0" smtClean="0"/>
              <a:t> Clave</a:t>
            </a:r>
            <a:endParaRPr lang="en-US" dirty="0"/>
          </a:p>
        </p:txBody>
      </p:sp>
      <p:grpSp>
        <p:nvGrpSpPr>
          <p:cNvPr id="85" name="Group 84"/>
          <p:cNvGrpSpPr/>
          <p:nvPr/>
        </p:nvGrpSpPr>
        <p:grpSpPr>
          <a:xfrm>
            <a:off x="1131467" y="2254066"/>
            <a:ext cx="9351936" cy="3644630"/>
            <a:chOff x="-207936" y="837389"/>
            <a:chExt cx="9351936" cy="3644630"/>
          </a:xfrm>
        </p:grpSpPr>
        <p:sp>
          <p:nvSpPr>
            <p:cNvPr id="46" name="Rectangle 45"/>
            <p:cNvSpPr/>
            <p:nvPr/>
          </p:nvSpPr>
          <p:spPr>
            <a:xfrm>
              <a:off x="0" y="837389"/>
              <a:ext cx="9144000" cy="3644630"/>
            </a:xfrm>
            <a:prstGeom prst="rect">
              <a:avLst/>
            </a:prstGeom>
            <a:solidFill>
              <a:sysClr val="window" lastClr="FFFF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7" name="Picture 11" descr="C:\Users\exb1205\Pictures\Pictures\AE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99" y="1666756"/>
              <a:ext cx="664566" cy="47469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N:\Master Files\Pictures\Networking\D-Link Switch_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984" y="1277334"/>
              <a:ext cx="722579" cy="29812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Elbow Connector 48"/>
            <p:cNvCxnSpPr>
              <a:stCxn id="47" idx="3"/>
            </p:cNvCxnSpPr>
            <p:nvPr/>
          </p:nvCxnSpPr>
          <p:spPr>
            <a:xfrm flipV="1">
              <a:off x="1053865" y="1523102"/>
              <a:ext cx="501090" cy="380999"/>
            </a:xfrm>
            <a:prstGeom prst="bentConnector3">
              <a:avLst>
                <a:gd name="adj1" fmla="val 98947"/>
              </a:avLst>
            </a:prstGeom>
            <a:noFill/>
            <a:ln w="25400" cap="flat" cmpd="sng" algn="ctr">
              <a:solidFill>
                <a:srgbClr val="42F846"/>
              </a:solidFill>
              <a:prstDash val="solid"/>
            </a:ln>
            <a:effectLst>
              <a:outerShdw blurRad="40000" dist="20000" dir="5400000" rotWithShape="0">
                <a:srgbClr val="000000">
                  <a:alpha val="38000"/>
                </a:srgbClr>
              </a:outerShdw>
            </a:effectLst>
          </p:spPr>
        </p:cxnSp>
        <p:cxnSp>
          <p:nvCxnSpPr>
            <p:cNvPr id="50" name="Elbow Connector 49"/>
            <p:cNvCxnSpPr/>
            <p:nvPr/>
          </p:nvCxnSpPr>
          <p:spPr>
            <a:xfrm rot="5400000" flipH="1" flipV="1">
              <a:off x="334761" y="2345836"/>
              <a:ext cx="2109294" cy="463826"/>
            </a:xfrm>
            <a:prstGeom prst="bentConnector3">
              <a:avLst>
                <a:gd name="adj1" fmla="val 52"/>
              </a:avLst>
            </a:prstGeom>
            <a:noFill/>
            <a:ln w="25400" cap="flat" cmpd="sng" algn="ctr">
              <a:solidFill>
                <a:srgbClr val="42F846"/>
              </a:solidFill>
              <a:prstDash val="solid"/>
            </a:ln>
            <a:effectLst>
              <a:outerShdw blurRad="40000" dist="20000" dir="5400000" rotWithShape="0">
                <a:srgbClr val="000000">
                  <a:alpha val="38000"/>
                </a:srgbClr>
              </a:outerShdw>
            </a:effectLst>
          </p:spPr>
        </p:cxnSp>
        <p:cxnSp>
          <p:nvCxnSpPr>
            <p:cNvPr id="51" name="Elbow Connector 50"/>
            <p:cNvCxnSpPr/>
            <p:nvPr/>
          </p:nvCxnSpPr>
          <p:spPr>
            <a:xfrm>
              <a:off x="1697831" y="1523101"/>
              <a:ext cx="765969" cy="381000"/>
            </a:xfrm>
            <a:prstGeom prst="bentConnector3">
              <a:avLst>
                <a:gd name="adj1" fmla="val -570"/>
              </a:avLst>
            </a:prstGeom>
            <a:noFill/>
            <a:ln w="25400" cap="flat" cmpd="sng" algn="ctr">
              <a:solidFill>
                <a:srgbClr val="42F846"/>
              </a:solidFill>
              <a:prstDash val="solid"/>
            </a:ln>
            <a:effectLst>
              <a:outerShdw blurRad="40000" dist="20000" dir="5400000" rotWithShape="0">
                <a:srgbClr val="000000">
                  <a:alpha val="38000"/>
                </a:srgbClr>
              </a:outerShdw>
            </a:effectLst>
          </p:spPr>
        </p:cxnSp>
        <p:cxnSp>
          <p:nvCxnSpPr>
            <p:cNvPr id="52" name="Straight Connector 51"/>
            <p:cNvCxnSpPr/>
            <p:nvPr/>
          </p:nvCxnSpPr>
          <p:spPr>
            <a:xfrm>
              <a:off x="4370780" y="2608981"/>
              <a:ext cx="0" cy="124700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pic>
          <p:nvPicPr>
            <p:cNvPr id="53" name="Picture 16" descr="C:\Users\exb1205\Pictures\C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075509" y="2444935"/>
              <a:ext cx="542925" cy="561354"/>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p:nvPr/>
          </p:nvCxnSpPr>
          <p:spPr>
            <a:xfrm>
              <a:off x="4370780" y="1651239"/>
              <a:ext cx="0" cy="1074373"/>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pic>
          <p:nvPicPr>
            <p:cNvPr id="55" name="Content Placeholder 9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3680" y="3266697"/>
              <a:ext cx="672308" cy="1018408"/>
            </a:xfrm>
            <a:prstGeom prst="rect">
              <a:avLst/>
            </a:prstGeom>
          </p:spPr>
        </p:pic>
        <p:pic>
          <p:nvPicPr>
            <p:cNvPr id="56" name="Picture 14" descr="N:\Master Files\Pictures\Networking\HP computer ICCW - Energy Allocati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299" y="3313667"/>
              <a:ext cx="949172" cy="742177"/>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Connector 56"/>
            <p:cNvCxnSpPr/>
            <p:nvPr/>
          </p:nvCxnSpPr>
          <p:spPr>
            <a:xfrm flipH="1">
              <a:off x="3719513" y="3006289"/>
              <a:ext cx="404812"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58" name="Straight Connector 57"/>
            <p:cNvCxnSpPr/>
            <p:nvPr/>
          </p:nvCxnSpPr>
          <p:spPr>
            <a:xfrm>
              <a:off x="3585461" y="2056819"/>
              <a:ext cx="0" cy="668793"/>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pic>
          <p:nvPicPr>
            <p:cNvPr id="59" name="Picture 10" descr="C:\Users\exb1205\Pictures\Pictures\ME96SSEnergy.png"/>
            <p:cNvPicPr>
              <a:picLocks noChangeAspect="1" noChangeArrowheads="1"/>
            </p:cNvPicPr>
            <p:nvPr/>
          </p:nvPicPr>
          <p:blipFill rotWithShape="1">
            <a:blip r:embed="rId7">
              <a:extLst>
                <a:ext uri="{28A0092B-C50C-407E-A947-70E740481C1C}">
                  <a14:useLocalDpi xmlns:a14="http://schemas.microsoft.com/office/drawing/2010/main" val="0"/>
                </a:ext>
              </a:extLst>
            </a:blip>
            <a:srcRect l="17839" r="17912"/>
            <a:stretch/>
          </p:blipFill>
          <p:spPr bwMode="auto">
            <a:xfrm>
              <a:off x="3277934" y="2563998"/>
              <a:ext cx="572662" cy="668483"/>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78851" y="893990"/>
              <a:ext cx="1285462" cy="800219"/>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a:solidFill>
                    <a:prstClr val="black"/>
                  </a:solidFill>
                  <a:latin typeface="Calibri"/>
                  <a:ea typeface="+mn-ea"/>
                </a:rPr>
                <a:t>AE-200</a:t>
              </a:r>
            </a:p>
            <a:p>
              <a:pPr algn="ctr" defTabSz="457200" eaLnBrk="1" fontAlgn="auto" hangingPunct="1">
                <a:spcBef>
                  <a:spcPts val="0"/>
                </a:spcBef>
                <a:spcAft>
                  <a:spcPts val="0"/>
                </a:spcAft>
              </a:pPr>
              <a:r>
                <a:rPr lang="en-US" sz="1400" b="0" i="1" dirty="0">
                  <a:solidFill>
                    <a:prstClr val="black"/>
                  </a:solidFill>
                  <a:latin typeface="Calibri"/>
                  <a:ea typeface="+mn-ea"/>
                </a:rPr>
                <a:t>Collects energy data</a:t>
              </a:r>
            </a:p>
          </p:txBody>
        </p:sp>
        <p:sp>
          <p:nvSpPr>
            <p:cNvPr id="61" name="TextBox 60"/>
            <p:cNvSpPr txBox="1"/>
            <p:nvPr/>
          </p:nvSpPr>
          <p:spPr>
            <a:xfrm>
              <a:off x="-207936" y="2736207"/>
              <a:ext cx="2008041" cy="584775"/>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a:solidFill>
                    <a:prstClr val="black"/>
                  </a:solidFill>
                  <a:latin typeface="Calibri"/>
                  <a:ea typeface="+mn-ea"/>
                </a:rPr>
                <a:t>Charge </a:t>
              </a:r>
              <a:r>
                <a:rPr lang="en-US" sz="1800" dirty="0" err="1">
                  <a:solidFill>
                    <a:prstClr val="black"/>
                  </a:solidFill>
                  <a:latin typeface="Calibri"/>
                  <a:ea typeface="+mn-ea"/>
                </a:rPr>
                <a:t>Calc</a:t>
              </a:r>
              <a:r>
                <a:rPr lang="en-US" sz="1800" dirty="0">
                  <a:solidFill>
                    <a:prstClr val="black"/>
                  </a:solidFill>
                  <a:latin typeface="Calibri"/>
                  <a:ea typeface="+mn-ea"/>
                </a:rPr>
                <a:t> Tool</a:t>
              </a:r>
            </a:p>
            <a:p>
              <a:pPr algn="ctr" defTabSz="457200" eaLnBrk="1" fontAlgn="auto" hangingPunct="1">
                <a:spcBef>
                  <a:spcPts val="0"/>
                </a:spcBef>
                <a:spcAft>
                  <a:spcPts val="0"/>
                </a:spcAft>
              </a:pPr>
              <a:r>
                <a:rPr lang="en-US" sz="1400" b="0" dirty="0">
                  <a:solidFill>
                    <a:prstClr val="black"/>
                  </a:solidFill>
                  <a:latin typeface="Calibri"/>
                  <a:ea typeface="+mn-ea"/>
                </a:rPr>
                <a:t>Prints spreadsheet</a:t>
              </a:r>
            </a:p>
          </p:txBody>
        </p:sp>
        <p:sp>
          <p:nvSpPr>
            <p:cNvPr id="62" name="TextBox 61"/>
            <p:cNvSpPr txBox="1"/>
            <p:nvPr/>
          </p:nvSpPr>
          <p:spPr>
            <a:xfrm>
              <a:off x="1573910" y="2071735"/>
              <a:ext cx="2008041" cy="584775"/>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a:solidFill>
                    <a:prstClr val="black"/>
                  </a:solidFill>
                  <a:latin typeface="Calibri"/>
                  <a:ea typeface="+mn-ea"/>
                </a:rPr>
                <a:t>Expansion </a:t>
              </a:r>
              <a:r>
                <a:rPr lang="en-US" sz="1800" dirty="0" err="1">
                  <a:solidFill>
                    <a:prstClr val="black"/>
                  </a:solidFill>
                  <a:latin typeface="Calibri"/>
                  <a:ea typeface="+mn-ea"/>
                </a:rPr>
                <a:t>Ctlr</a:t>
              </a:r>
              <a:endParaRPr lang="en-US" sz="1800" dirty="0">
                <a:solidFill>
                  <a:prstClr val="black"/>
                </a:solidFill>
                <a:latin typeface="Calibri"/>
                <a:ea typeface="+mn-ea"/>
              </a:endParaRPr>
            </a:p>
            <a:p>
              <a:pPr algn="ctr" defTabSz="457200" eaLnBrk="1" fontAlgn="auto" hangingPunct="1">
                <a:spcBef>
                  <a:spcPts val="0"/>
                </a:spcBef>
                <a:spcAft>
                  <a:spcPts val="0"/>
                </a:spcAft>
              </a:pPr>
              <a:r>
                <a:rPr lang="en-US" sz="1400" b="0" i="1" dirty="0">
                  <a:solidFill>
                    <a:prstClr val="black"/>
                  </a:solidFill>
                  <a:latin typeface="Calibri"/>
                  <a:ea typeface="+mn-ea"/>
                </a:rPr>
                <a:t>Hosts M-NET network</a:t>
              </a:r>
            </a:p>
          </p:txBody>
        </p:sp>
        <p:sp>
          <p:nvSpPr>
            <p:cNvPr id="63" name="TextBox 62"/>
            <p:cNvSpPr txBox="1"/>
            <p:nvPr/>
          </p:nvSpPr>
          <p:spPr>
            <a:xfrm>
              <a:off x="2463800" y="1018729"/>
              <a:ext cx="2008041" cy="584775"/>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a:solidFill>
                    <a:prstClr val="black"/>
                  </a:solidFill>
                  <a:latin typeface="Calibri"/>
                  <a:ea typeface="+mn-ea"/>
                </a:rPr>
                <a:t>PI </a:t>
              </a:r>
              <a:r>
                <a:rPr lang="en-US" sz="1800" dirty="0" err="1">
                  <a:solidFill>
                    <a:prstClr val="black"/>
                  </a:solidFill>
                  <a:latin typeface="Calibri"/>
                  <a:ea typeface="+mn-ea"/>
                </a:rPr>
                <a:t>Ctlr</a:t>
              </a:r>
              <a:endParaRPr lang="en-US" sz="1800" dirty="0">
                <a:solidFill>
                  <a:prstClr val="black"/>
                </a:solidFill>
                <a:latin typeface="Calibri"/>
                <a:ea typeface="+mn-ea"/>
              </a:endParaRPr>
            </a:p>
            <a:p>
              <a:pPr algn="ctr" defTabSz="457200" eaLnBrk="1" fontAlgn="auto" hangingPunct="1">
                <a:spcBef>
                  <a:spcPts val="0"/>
                </a:spcBef>
                <a:spcAft>
                  <a:spcPts val="0"/>
                </a:spcAft>
              </a:pPr>
              <a:r>
                <a:rPr lang="en-US" sz="1400" b="0" i="1" dirty="0">
                  <a:solidFill>
                    <a:prstClr val="black"/>
                  </a:solidFill>
                  <a:latin typeface="Calibri"/>
                  <a:ea typeface="+mn-ea"/>
                </a:rPr>
                <a:t>Collects kWh Pulses</a:t>
              </a:r>
            </a:p>
          </p:txBody>
        </p:sp>
        <p:sp>
          <p:nvSpPr>
            <p:cNvPr id="64" name="Rectangle 63"/>
            <p:cNvSpPr/>
            <p:nvPr/>
          </p:nvSpPr>
          <p:spPr>
            <a:xfrm>
              <a:off x="4890146" y="1043021"/>
              <a:ext cx="2068900" cy="1120966"/>
            </a:xfrm>
            <a:prstGeom prst="rect">
              <a:avLst/>
            </a:prstGeom>
            <a:solidFill>
              <a:sysClr val="window" lastClr="FFFFFF"/>
            </a:solidFill>
            <a:ln w="19050" cap="flat" cmpd="sng" algn="ctr">
              <a:solidFill>
                <a:sysClr val="windowText" lastClr="000000">
                  <a:lumMod val="50000"/>
                  <a:lumOff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5" name="TextBox 64"/>
            <p:cNvSpPr txBox="1"/>
            <p:nvPr/>
          </p:nvSpPr>
          <p:spPr>
            <a:xfrm>
              <a:off x="2183629" y="3099980"/>
              <a:ext cx="2008041" cy="584775"/>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a:solidFill>
                    <a:prstClr val="black"/>
                  </a:solidFill>
                  <a:latin typeface="Calibri"/>
                  <a:ea typeface="+mn-ea"/>
                </a:rPr>
                <a:t>kWh Pulse Meter</a:t>
              </a:r>
            </a:p>
            <a:p>
              <a:pPr algn="ctr" defTabSz="457200" eaLnBrk="1" fontAlgn="auto" hangingPunct="1">
                <a:spcBef>
                  <a:spcPts val="0"/>
                </a:spcBef>
                <a:spcAft>
                  <a:spcPts val="0"/>
                </a:spcAft>
              </a:pPr>
              <a:r>
                <a:rPr lang="en-US" sz="1400" b="0" i="1" dirty="0">
                  <a:solidFill>
                    <a:prstClr val="black"/>
                  </a:solidFill>
                  <a:latin typeface="Calibri"/>
                  <a:ea typeface="+mn-ea"/>
                </a:rPr>
                <a:t>Measures ODU kWh use</a:t>
              </a:r>
            </a:p>
          </p:txBody>
        </p:sp>
        <p:sp>
          <p:nvSpPr>
            <p:cNvPr id="66" name="Rectangle 65"/>
            <p:cNvSpPr/>
            <p:nvPr/>
          </p:nvSpPr>
          <p:spPr>
            <a:xfrm>
              <a:off x="7085651" y="1043021"/>
              <a:ext cx="2038471" cy="1120966"/>
            </a:xfrm>
            <a:prstGeom prst="rect">
              <a:avLst/>
            </a:prstGeom>
            <a:solidFill>
              <a:sysClr val="window" lastClr="FFFFFF"/>
            </a:solidFill>
            <a:ln w="19050" cap="flat" cmpd="sng" algn="ctr">
              <a:solidFill>
                <a:sysClr val="windowText" lastClr="000000">
                  <a:lumMod val="50000"/>
                  <a:lumOff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7" name="TextBox 66"/>
            <p:cNvSpPr txBox="1"/>
            <p:nvPr/>
          </p:nvSpPr>
          <p:spPr>
            <a:xfrm>
              <a:off x="4852322" y="1035883"/>
              <a:ext cx="2008041" cy="800219"/>
            </a:xfrm>
            <a:prstGeom prst="rect">
              <a:avLst/>
            </a:prstGeom>
            <a:noFill/>
            <a:ln>
              <a:noFill/>
            </a:ln>
          </p:spPr>
          <p:txBody>
            <a:bodyPr wrap="square" rtlCol="0">
              <a:spAutoFit/>
            </a:bodyPr>
            <a:lstStyle/>
            <a:p>
              <a:pPr algn="ctr" defTabSz="457200" eaLnBrk="1" fontAlgn="auto" hangingPunct="1">
                <a:spcBef>
                  <a:spcPts val="0"/>
                </a:spcBef>
                <a:spcAft>
                  <a:spcPts val="0"/>
                </a:spcAft>
              </a:pPr>
              <a:r>
                <a:rPr lang="en-US" sz="1800" dirty="0">
                  <a:solidFill>
                    <a:prstClr val="black"/>
                  </a:solidFill>
                  <a:latin typeface="Calibri"/>
                  <a:ea typeface="+mn-ea"/>
                </a:rPr>
                <a:t>Tenant A</a:t>
              </a:r>
            </a:p>
            <a:p>
              <a:pPr algn="ctr" defTabSz="457200" eaLnBrk="1" fontAlgn="auto" hangingPunct="1">
                <a:spcBef>
                  <a:spcPts val="0"/>
                </a:spcBef>
                <a:spcAft>
                  <a:spcPts val="0"/>
                </a:spcAft>
              </a:pPr>
              <a:r>
                <a:rPr lang="en-US" sz="1400" b="0" i="1" dirty="0">
                  <a:solidFill>
                    <a:prstClr val="black"/>
                  </a:solidFill>
                  <a:latin typeface="Calibri"/>
                  <a:ea typeface="+mn-ea"/>
                </a:rPr>
                <a:t>IDU Conditions set by tenant</a:t>
              </a:r>
            </a:p>
          </p:txBody>
        </p:sp>
        <p:sp>
          <p:nvSpPr>
            <p:cNvPr id="68" name="TextBox 67"/>
            <p:cNvSpPr txBox="1"/>
            <p:nvPr/>
          </p:nvSpPr>
          <p:spPr>
            <a:xfrm>
              <a:off x="7135959" y="1035883"/>
              <a:ext cx="2008041" cy="800219"/>
            </a:xfrm>
            <a:prstGeom prst="rect">
              <a:avLst/>
            </a:prstGeom>
            <a:noFill/>
            <a:ln>
              <a:noFill/>
            </a:ln>
          </p:spPr>
          <p:txBody>
            <a:bodyPr wrap="square" rtlCol="0">
              <a:spAutoFit/>
            </a:bodyPr>
            <a:lstStyle/>
            <a:p>
              <a:pPr algn="ctr" defTabSz="457200" eaLnBrk="1" fontAlgn="auto" hangingPunct="1">
                <a:spcBef>
                  <a:spcPts val="0"/>
                </a:spcBef>
                <a:spcAft>
                  <a:spcPts val="0"/>
                </a:spcAft>
              </a:pPr>
              <a:r>
                <a:rPr lang="en-US" sz="1800" dirty="0">
                  <a:solidFill>
                    <a:prstClr val="black"/>
                  </a:solidFill>
                  <a:latin typeface="Calibri"/>
                  <a:ea typeface="+mn-ea"/>
                </a:rPr>
                <a:t>Tenant B</a:t>
              </a:r>
            </a:p>
            <a:p>
              <a:pPr algn="ctr" defTabSz="457200" eaLnBrk="1" fontAlgn="auto" hangingPunct="1">
                <a:spcBef>
                  <a:spcPts val="0"/>
                </a:spcBef>
                <a:spcAft>
                  <a:spcPts val="0"/>
                </a:spcAft>
              </a:pPr>
              <a:r>
                <a:rPr lang="en-US" sz="1400" b="0" i="1" dirty="0">
                  <a:solidFill>
                    <a:prstClr val="black"/>
                  </a:solidFill>
                  <a:latin typeface="Calibri"/>
                  <a:ea typeface="+mn-ea"/>
                </a:rPr>
                <a:t>IDU Conditions set by tenant</a:t>
              </a:r>
            </a:p>
          </p:txBody>
        </p:sp>
        <p:cxnSp>
          <p:nvCxnSpPr>
            <p:cNvPr id="69" name="Straight Connector 68"/>
            <p:cNvCxnSpPr/>
            <p:nvPr/>
          </p:nvCxnSpPr>
          <p:spPr>
            <a:xfrm>
              <a:off x="2673983" y="1904101"/>
              <a:ext cx="6073777" cy="0"/>
            </a:xfrm>
            <a:prstGeom prst="line">
              <a:avLst/>
            </a:prstGeom>
            <a:noFill/>
            <a:ln w="25400" cap="flat" cmpd="sng" algn="ctr">
              <a:solidFill>
                <a:srgbClr val="F90FB6"/>
              </a:solidFill>
              <a:prstDash val="solid"/>
            </a:ln>
            <a:effectLst>
              <a:outerShdw blurRad="40000" dist="20000" dir="5400000" rotWithShape="0">
                <a:srgbClr val="000000">
                  <a:alpha val="38000"/>
                </a:srgbClr>
              </a:outerShdw>
            </a:effectLst>
          </p:spPr>
        </p:cxnSp>
        <p:pic>
          <p:nvPicPr>
            <p:cNvPr id="70" name="Picture 2" descr="C:\Users\exb1205\Pictures\EW-50A+Angle+Right+1 smal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8433" y="1603504"/>
              <a:ext cx="671101" cy="60119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8" descr="C:\Users\exb1205\Pictures\Pictures\PI smal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0327" y="1751384"/>
              <a:ext cx="530269" cy="30543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C:\Users\exb1205\Pictures\Pictures\LGenAirSource_LfCorner_4-wlogo small.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1234" y="1523101"/>
              <a:ext cx="4572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 descr="C:\Users\exb1205\Pictures\PLFY-EP-NEMU smal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85261" y="1683889"/>
              <a:ext cx="792479" cy="451846"/>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Connector 73"/>
            <p:cNvCxnSpPr/>
            <p:nvPr/>
          </p:nvCxnSpPr>
          <p:spPr>
            <a:xfrm>
              <a:off x="5198352" y="3234647"/>
              <a:ext cx="967315" cy="0"/>
            </a:xfrm>
            <a:prstGeom prst="line">
              <a:avLst/>
            </a:prstGeom>
            <a:noFill/>
            <a:ln w="31750" cap="flat" cmpd="sng" algn="ctr">
              <a:solidFill>
                <a:srgbClr val="42F846"/>
              </a:solidFill>
              <a:prstDash val="solid"/>
            </a:ln>
            <a:effectLst>
              <a:outerShdw blurRad="40000" dist="20000" dir="5400000" rotWithShape="0">
                <a:srgbClr val="000000">
                  <a:alpha val="38000"/>
                </a:srgbClr>
              </a:outerShdw>
            </a:effectLst>
          </p:spPr>
        </p:cxnSp>
        <p:cxnSp>
          <p:nvCxnSpPr>
            <p:cNvPr id="75" name="Straight Connector 74"/>
            <p:cNvCxnSpPr/>
            <p:nvPr/>
          </p:nvCxnSpPr>
          <p:spPr>
            <a:xfrm>
              <a:off x="5198352" y="3528672"/>
              <a:ext cx="967315" cy="0"/>
            </a:xfrm>
            <a:prstGeom prst="line">
              <a:avLst/>
            </a:prstGeom>
            <a:noFill/>
            <a:ln w="31750" cap="flat" cmpd="sng" algn="ctr">
              <a:solidFill>
                <a:srgbClr val="F90FB6"/>
              </a:solidFill>
              <a:prstDash val="solid"/>
            </a:ln>
            <a:effectLst>
              <a:outerShdw blurRad="40000" dist="20000" dir="5400000" rotWithShape="0">
                <a:srgbClr val="000000">
                  <a:alpha val="38000"/>
                </a:srgbClr>
              </a:outerShdw>
            </a:effectLst>
          </p:spPr>
        </p:cxnSp>
        <p:cxnSp>
          <p:nvCxnSpPr>
            <p:cNvPr id="76" name="Straight Connector 75"/>
            <p:cNvCxnSpPr/>
            <p:nvPr/>
          </p:nvCxnSpPr>
          <p:spPr>
            <a:xfrm>
              <a:off x="5198352" y="4116722"/>
              <a:ext cx="967315" cy="0"/>
            </a:xfrm>
            <a:prstGeom prst="line">
              <a:avLst/>
            </a:prstGeom>
            <a:noFill/>
            <a:ln w="3175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77" name="Straight Connector 76"/>
            <p:cNvCxnSpPr/>
            <p:nvPr/>
          </p:nvCxnSpPr>
          <p:spPr>
            <a:xfrm>
              <a:off x="5198352" y="3822697"/>
              <a:ext cx="967315" cy="0"/>
            </a:xfrm>
            <a:prstGeom prst="line">
              <a:avLst/>
            </a:prstGeom>
            <a:noFill/>
            <a:ln w="31750" cap="flat" cmpd="sng" algn="ctr">
              <a:solidFill>
                <a:srgbClr val="FF0000"/>
              </a:solidFill>
              <a:prstDash val="solid"/>
            </a:ln>
            <a:effectLst>
              <a:outerShdw blurRad="40000" dist="20000" dir="5400000" rotWithShape="0">
                <a:srgbClr val="000000">
                  <a:alpha val="38000"/>
                </a:srgbClr>
              </a:outerShdw>
            </a:effectLst>
          </p:spPr>
        </p:cxnSp>
        <p:sp>
          <p:nvSpPr>
            <p:cNvPr id="78" name="TextBox 77"/>
            <p:cNvSpPr txBox="1"/>
            <p:nvPr/>
          </p:nvSpPr>
          <p:spPr>
            <a:xfrm>
              <a:off x="6187038" y="3049981"/>
              <a:ext cx="2632283"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a:solidFill>
                    <a:srgbClr val="42F846"/>
                  </a:solidFill>
                  <a:latin typeface="Calibri"/>
                  <a:ea typeface="+mn-ea"/>
                </a:rPr>
                <a:t>Ethernet Connection</a:t>
              </a:r>
              <a:endParaRPr lang="en-US" sz="1400" b="0" i="1" dirty="0">
                <a:solidFill>
                  <a:srgbClr val="42F846"/>
                </a:solidFill>
                <a:latin typeface="Calibri"/>
                <a:ea typeface="+mn-ea"/>
              </a:endParaRPr>
            </a:p>
          </p:txBody>
        </p:sp>
        <p:sp>
          <p:nvSpPr>
            <p:cNvPr id="79" name="TextBox 78"/>
            <p:cNvSpPr txBox="1"/>
            <p:nvPr/>
          </p:nvSpPr>
          <p:spPr>
            <a:xfrm>
              <a:off x="6180413" y="3340365"/>
              <a:ext cx="2632283"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a:solidFill>
                    <a:srgbClr val="F90FB6"/>
                  </a:solidFill>
                  <a:latin typeface="Calibri"/>
                  <a:ea typeface="+mn-ea"/>
                </a:rPr>
                <a:t>M-NET Connection</a:t>
              </a:r>
              <a:endParaRPr lang="en-US" sz="1400" b="0" i="1" dirty="0">
                <a:solidFill>
                  <a:srgbClr val="F90FB6"/>
                </a:solidFill>
                <a:latin typeface="Calibri"/>
                <a:ea typeface="+mn-ea"/>
              </a:endParaRPr>
            </a:p>
          </p:txBody>
        </p:sp>
        <p:sp>
          <p:nvSpPr>
            <p:cNvPr id="80" name="TextBox 79"/>
            <p:cNvSpPr txBox="1"/>
            <p:nvPr/>
          </p:nvSpPr>
          <p:spPr>
            <a:xfrm>
              <a:off x="6180412" y="3630749"/>
              <a:ext cx="2632283"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a:solidFill>
                    <a:srgbClr val="FF0000"/>
                  </a:solidFill>
                  <a:latin typeface="Calibri"/>
                  <a:ea typeface="+mn-ea"/>
                </a:rPr>
                <a:t>ODU Electrical Supply</a:t>
              </a:r>
              <a:endParaRPr lang="en-US" sz="1400" b="0" i="1" dirty="0">
                <a:solidFill>
                  <a:srgbClr val="FF0000"/>
                </a:solidFill>
                <a:latin typeface="Calibri"/>
                <a:ea typeface="+mn-ea"/>
              </a:endParaRPr>
            </a:p>
          </p:txBody>
        </p:sp>
        <p:sp>
          <p:nvSpPr>
            <p:cNvPr id="81" name="TextBox 80"/>
            <p:cNvSpPr txBox="1"/>
            <p:nvPr/>
          </p:nvSpPr>
          <p:spPr>
            <a:xfrm>
              <a:off x="6180412" y="3921133"/>
              <a:ext cx="2632283"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a:solidFill>
                    <a:prstClr val="black"/>
                  </a:solidFill>
                  <a:latin typeface="Calibri"/>
                  <a:ea typeface="+mn-ea"/>
                </a:rPr>
                <a:t>kWh Pulse Output</a:t>
              </a:r>
              <a:endParaRPr lang="en-US" sz="1400" b="0" i="1" dirty="0">
                <a:solidFill>
                  <a:prstClr val="black"/>
                </a:solidFill>
                <a:latin typeface="Calibri"/>
                <a:ea typeface="+mn-ea"/>
              </a:endParaRPr>
            </a:p>
          </p:txBody>
        </p:sp>
        <p:pic>
          <p:nvPicPr>
            <p:cNvPr id="82" name="Picture 81" descr="C:\Users\exb1205\Pictures\Pictures\PEFY-P6-54NMAU-E2-Tran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1298" y="1755735"/>
              <a:ext cx="920043" cy="37209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5" descr="C:\Users\exb1205\Pictures\PLFY-EP-NEMU smal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57636" y="1683889"/>
              <a:ext cx="792479" cy="45184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exb1205\Pictures\Pictures\PEFY-P6-54NMAU-E2-Tran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3560" y="1755735"/>
              <a:ext cx="920043" cy="37209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Title 1"/>
          <p:cNvSpPr txBox="1">
            <a:spLocks/>
          </p:cNvSpPr>
          <p:nvPr/>
        </p:nvSpPr>
        <p:spPr bwMode="auto">
          <a:xfrm>
            <a:off x="638982" y="1290011"/>
            <a:ext cx="11105485" cy="669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l" rtl="0" eaLnBrk="0" fontAlgn="base" hangingPunct="0">
              <a:lnSpc>
                <a:spcPct val="85000"/>
              </a:lnSpc>
              <a:spcBef>
                <a:spcPct val="0"/>
              </a:spcBef>
              <a:spcAft>
                <a:spcPct val="0"/>
              </a:spcAft>
              <a:defRPr sz="4000" b="1">
                <a:solidFill>
                  <a:srgbClr val="545553"/>
                </a:solidFill>
                <a:latin typeface="Calibri" panose="020F0502020204030204" pitchFamily="34" charset="0"/>
                <a:ea typeface="+mj-ea"/>
                <a:cs typeface="Calibri" panose="020F0502020204030204" pitchFamily="34" charset="0"/>
              </a:defRPr>
            </a:lvl1pPr>
            <a:lvl2pPr algn="l" rtl="0" eaLnBrk="0" fontAlgn="base" hangingPunct="0">
              <a:lnSpc>
                <a:spcPct val="85000"/>
              </a:lnSpc>
              <a:spcBef>
                <a:spcPct val="0"/>
              </a:spcBef>
              <a:spcAft>
                <a:spcPct val="0"/>
              </a:spcAft>
              <a:defRPr sz="4000" b="1">
                <a:solidFill>
                  <a:srgbClr val="555555"/>
                </a:solidFill>
                <a:latin typeface="Arial" charset="0"/>
                <a:ea typeface="ＭＳ Ｐゴシック" charset="0"/>
                <a:cs typeface="ＭＳ Ｐゴシック" charset="0"/>
              </a:defRPr>
            </a:lvl2pPr>
            <a:lvl3pPr algn="l" rtl="0" eaLnBrk="0" fontAlgn="base" hangingPunct="0">
              <a:lnSpc>
                <a:spcPct val="85000"/>
              </a:lnSpc>
              <a:spcBef>
                <a:spcPct val="0"/>
              </a:spcBef>
              <a:spcAft>
                <a:spcPct val="0"/>
              </a:spcAft>
              <a:defRPr sz="4000" b="1">
                <a:solidFill>
                  <a:srgbClr val="555555"/>
                </a:solidFill>
                <a:latin typeface="Arial" charset="0"/>
                <a:ea typeface="ＭＳ Ｐゴシック" charset="0"/>
                <a:cs typeface="ＭＳ Ｐゴシック" charset="0"/>
              </a:defRPr>
            </a:lvl3pPr>
            <a:lvl4pPr algn="l" rtl="0" eaLnBrk="0" fontAlgn="base" hangingPunct="0">
              <a:lnSpc>
                <a:spcPct val="85000"/>
              </a:lnSpc>
              <a:spcBef>
                <a:spcPct val="0"/>
              </a:spcBef>
              <a:spcAft>
                <a:spcPct val="0"/>
              </a:spcAft>
              <a:defRPr sz="4000" b="1">
                <a:solidFill>
                  <a:srgbClr val="555555"/>
                </a:solidFill>
                <a:latin typeface="Arial" charset="0"/>
                <a:ea typeface="ＭＳ Ｐゴシック" charset="0"/>
                <a:cs typeface="ＭＳ Ｐゴシック" charset="0"/>
              </a:defRPr>
            </a:lvl4pPr>
            <a:lvl5pPr algn="l" rtl="0" eaLnBrk="0" fontAlgn="base" hangingPunct="0">
              <a:lnSpc>
                <a:spcPct val="85000"/>
              </a:lnSpc>
              <a:spcBef>
                <a:spcPct val="0"/>
              </a:spcBef>
              <a:spcAft>
                <a:spcPct val="0"/>
              </a:spcAft>
              <a:defRPr sz="4000" b="1">
                <a:solidFill>
                  <a:srgbClr val="555555"/>
                </a:solidFill>
                <a:latin typeface="Arial" charset="0"/>
                <a:ea typeface="ＭＳ Ｐゴシック" charset="0"/>
                <a:cs typeface="ＭＳ Ｐゴシック" charset="0"/>
              </a:defRPr>
            </a:lvl5pPr>
            <a:lvl6pPr marL="609585" algn="l" rtl="0" fontAlgn="base">
              <a:lnSpc>
                <a:spcPct val="85000"/>
              </a:lnSpc>
              <a:spcBef>
                <a:spcPct val="0"/>
              </a:spcBef>
              <a:spcAft>
                <a:spcPct val="0"/>
              </a:spcAft>
              <a:defRPr sz="4000" b="1">
                <a:solidFill>
                  <a:schemeClr val="tx1"/>
                </a:solidFill>
                <a:latin typeface="Arial" charset="0"/>
                <a:ea typeface="ＭＳ Ｐゴシック" charset="0"/>
              </a:defRPr>
            </a:lvl6pPr>
            <a:lvl7pPr marL="1219170" algn="l" rtl="0" fontAlgn="base">
              <a:lnSpc>
                <a:spcPct val="85000"/>
              </a:lnSpc>
              <a:spcBef>
                <a:spcPct val="0"/>
              </a:spcBef>
              <a:spcAft>
                <a:spcPct val="0"/>
              </a:spcAft>
              <a:defRPr sz="4000" b="1">
                <a:solidFill>
                  <a:schemeClr val="tx1"/>
                </a:solidFill>
                <a:latin typeface="Arial" charset="0"/>
                <a:ea typeface="ＭＳ Ｐゴシック" charset="0"/>
              </a:defRPr>
            </a:lvl7pPr>
            <a:lvl8pPr marL="1828754" algn="l" rtl="0" fontAlgn="base">
              <a:lnSpc>
                <a:spcPct val="85000"/>
              </a:lnSpc>
              <a:spcBef>
                <a:spcPct val="0"/>
              </a:spcBef>
              <a:spcAft>
                <a:spcPct val="0"/>
              </a:spcAft>
              <a:defRPr sz="4000" b="1">
                <a:solidFill>
                  <a:schemeClr val="tx1"/>
                </a:solidFill>
                <a:latin typeface="Arial" charset="0"/>
                <a:ea typeface="ＭＳ Ｐゴシック" charset="0"/>
              </a:defRPr>
            </a:lvl8pPr>
            <a:lvl9pPr marL="2438339" algn="l" rtl="0" fontAlgn="base">
              <a:lnSpc>
                <a:spcPct val="85000"/>
              </a:lnSpc>
              <a:spcBef>
                <a:spcPct val="0"/>
              </a:spcBef>
              <a:spcAft>
                <a:spcPct val="0"/>
              </a:spcAft>
              <a:defRPr sz="4000" b="1">
                <a:solidFill>
                  <a:schemeClr val="tx1"/>
                </a:solidFill>
                <a:latin typeface="Arial" charset="0"/>
                <a:ea typeface="ＭＳ Ｐゴシック" charset="0"/>
              </a:defRPr>
            </a:lvl9pPr>
          </a:lstStyle>
          <a:p>
            <a:r>
              <a:rPr lang="en-US" sz="3600" kern="0" dirty="0" err="1" smtClean="0">
                <a:solidFill>
                  <a:srgbClr val="E2231A"/>
                </a:solidFill>
              </a:rPr>
              <a:t>Configuracion</a:t>
            </a:r>
            <a:r>
              <a:rPr lang="en-US" sz="3600" kern="0" dirty="0" smtClean="0">
                <a:solidFill>
                  <a:srgbClr val="E2231A"/>
                </a:solidFill>
              </a:rPr>
              <a:t> de Site para </a:t>
            </a:r>
            <a:r>
              <a:rPr lang="en-US" sz="3600" kern="0" dirty="0" err="1" smtClean="0">
                <a:solidFill>
                  <a:srgbClr val="E2231A"/>
                </a:solidFill>
              </a:rPr>
              <a:t>Aporcionamiento</a:t>
            </a:r>
            <a:r>
              <a:rPr lang="en-US" sz="3600" kern="0" dirty="0" smtClean="0">
                <a:solidFill>
                  <a:srgbClr val="E2231A"/>
                </a:solidFill>
              </a:rPr>
              <a:t> de </a:t>
            </a:r>
            <a:r>
              <a:rPr lang="en-US" sz="3600" kern="0" dirty="0" err="1" smtClean="0">
                <a:solidFill>
                  <a:srgbClr val="E2231A"/>
                </a:solidFill>
              </a:rPr>
              <a:t>Energia</a:t>
            </a:r>
            <a:endParaRPr lang="en-US" sz="3600" kern="0" dirty="0">
              <a:solidFill>
                <a:srgbClr val="E2231A"/>
              </a:solidFill>
            </a:endParaRPr>
          </a:p>
        </p:txBody>
      </p:sp>
      <p:sp>
        <p:nvSpPr>
          <p:cNvPr id="87" name="TextBox 86"/>
          <p:cNvSpPr txBox="1"/>
          <p:nvPr/>
        </p:nvSpPr>
        <p:spPr bwMode="auto">
          <a:xfrm>
            <a:off x="1131467" y="6127698"/>
            <a:ext cx="96840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defPPr>
              <a:defRPr lang="en-US"/>
            </a:defPPr>
            <a:lvl1pPr>
              <a:defRPr>
                <a:solidFill>
                  <a:srgbClr val="FF0000"/>
                </a:solidFill>
              </a:defRPr>
            </a:lvl1pPr>
          </a:lstStyle>
          <a:p>
            <a:r>
              <a:rPr lang="en-US" sz="2000" dirty="0" err="1" smtClean="0"/>
              <a:t>Contabilidad</a:t>
            </a:r>
            <a:r>
              <a:rPr lang="en-US" sz="2000" dirty="0" smtClean="0"/>
              <a:t> de </a:t>
            </a:r>
            <a:r>
              <a:rPr lang="en-US" sz="2000" dirty="0" err="1" smtClean="0"/>
              <a:t>inquilino</a:t>
            </a:r>
            <a:r>
              <a:rPr lang="en-US" sz="2000" dirty="0" smtClean="0"/>
              <a:t> conduce a la </a:t>
            </a:r>
            <a:r>
              <a:rPr lang="en-US" sz="2000" dirty="0" err="1" smtClean="0"/>
              <a:t>reduccion</a:t>
            </a:r>
            <a:r>
              <a:rPr lang="en-US" sz="2000" dirty="0" smtClean="0"/>
              <a:t> de </a:t>
            </a:r>
            <a:r>
              <a:rPr lang="en-US" sz="2000" dirty="0" err="1" smtClean="0"/>
              <a:t>los</a:t>
            </a:r>
            <a:r>
              <a:rPr lang="en-US" sz="2000" dirty="0" smtClean="0"/>
              <a:t> </a:t>
            </a:r>
            <a:r>
              <a:rPr lang="en-US" sz="2000" dirty="0" err="1" smtClean="0"/>
              <a:t>costos</a:t>
            </a:r>
            <a:r>
              <a:rPr lang="en-US" sz="2000" dirty="0" smtClean="0"/>
              <a:t> </a:t>
            </a:r>
            <a:r>
              <a:rPr lang="en-US" sz="2000" dirty="0" err="1" smtClean="0"/>
              <a:t>energeticos</a:t>
            </a:r>
            <a:r>
              <a:rPr lang="en-US" sz="2000" dirty="0" smtClean="0"/>
              <a:t>.</a:t>
            </a:r>
            <a:endParaRPr lang="en-US" sz="2000" dirty="0"/>
          </a:p>
        </p:txBody>
      </p:sp>
    </p:spTree>
    <p:extLst>
      <p:ext uri="{BB962C8B-B14F-4D97-AF65-F5344CB8AC3E}">
        <p14:creationId xmlns:p14="http://schemas.microsoft.com/office/powerpoint/2010/main" val="1974560219"/>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Portfolio de </a:t>
            </a:r>
            <a:r>
              <a:rPr lang="en-US" dirty="0" err="1" smtClean="0"/>
              <a:t>Productos</a:t>
            </a:r>
            <a:r>
              <a:rPr lang="en-US" dirty="0" smtClean="0"/>
              <a:t> No UL</a:t>
            </a:r>
            <a:endParaRPr lang="en-US" dirty="0"/>
          </a:p>
        </p:txBody>
      </p:sp>
      <p:sp>
        <p:nvSpPr>
          <p:cNvPr id="16" name="Slide Number Placeholder 3"/>
          <p:cNvSpPr txBox="1">
            <a:spLocks/>
          </p:cNvSpPr>
          <p:nvPr/>
        </p:nvSpPr>
        <p:spPr>
          <a:xfrm>
            <a:off x="457636" y="6023847"/>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19DA776-0738-420C-87C4-3666DCB6EE19}" type="slidenum">
              <a:rPr kumimoji="0" lang="en-US" alt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altLang="en-US" sz="9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endParaRPr>
          </a:p>
        </p:txBody>
      </p:sp>
      <p:sp>
        <p:nvSpPr>
          <p:cNvPr id="17" name="TextBox 16"/>
          <p:cNvSpPr txBox="1"/>
          <p:nvPr/>
        </p:nvSpPr>
        <p:spPr bwMode="auto">
          <a:xfrm>
            <a:off x="6467625" y="1284088"/>
            <a:ext cx="5150769"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none" lIns="91440" tIns="45720" rIns="91440" bIns="45720" numCol="1" rtlCol="0" anchor="t" anchorCtr="0" compatLnSpc="1">
            <a:prstTxWarp prst="textNoShape">
              <a:avLst/>
            </a:prstTxWarp>
            <a:spAutoFit/>
          </a:bodyPr>
          <a:lstStyle/>
          <a:p>
            <a:pPr eaLnBrk="1" fontAlgn="auto" hangingPunct="1">
              <a:spcBef>
                <a:spcPts val="0"/>
              </a:spcBef>
              <a:spcAft>
                <a:spcPts val="0"/>
              </a:spcAft>
            </a:pPr>
            <a:r>
              <a:rPr lang="en-US" sz="1800" dirty="0" err="1" smtClean="0">
                <a:solidFill>
                  <a:prstClr val="black"/>
                </a:solidFill>
                <a:latin typeface="Arial" panose="020B0604020202020204"/>
                <a:ea typeface="+mn-ea"/>
              </a:rPr>
              <a:t>Serie</a:t>
            </a:r>
            <a:r>
              <a:rPr lang="en-US" sz="1800" dirty="0" smtClean="0">
                <a:solidFill>
                  <a:prstClr val="black"/>
                </a:solidFill>
                <a:latin typeface="Arial" panose="020B0604020202020204"/>
                <a:ea typeface="+mn-ea"/>
              </a:rPr>
              <a:t>-Y</a:t>
            </a:r>
            <a:endParaRPr lang="en-US" sz="180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400" b="0" dirty="0" err="1" smtClean="0">
                <a:solidFill>
                  <a:prstClr val="black"/>
                </a:solidFill>
                <a:latin typeface="Arial" panose="020B0604020202020204"/>
                <a:ea typeface="+mn-ea"/>
              </a:rPr>
              <a:t>Generacion</a:t>
            </a:r>
            <a:r>
              <a:rPr lang="en-US" sz="1400" b="0" dirty="0" smtClean="0">
                <a:solidFill>
                  <a:prstClr val="black"/>
                </a:solidFill>
                <a:latin typeface="Arial" panose="020B0604020202020204"/>
                <a:ea typeface="+mn-ea"/>
              </a:rPr>
              <a:t> </a:t>
            </a:r>
            <a:r>
              <a:rPr lang="en-US" sz="1400" b="0" dirty="0" smtClean="0">
                <a:solidFill>
                  <a:prstClr val="black"/>
                </a:solidFill>
                <a:latin typeface="Arial" panose="020B0604020202020204"/>
                <a:ea typeface="+mn-ea"/>
              </a:rPr>
              <a:t>“K</a:t>
            </a:r>
            <a:r>
              <a:rPr lang="en-US" sz="1400" b="0" dirty="0">
                <a:solidFill>
                  <a:prstClr val="black"/>
                </a:solidFill>
                <a:latin typeface="Arial" panose="020B0604020202020204"/>
                <a:ea typeface="+mn-ea"/>
              </a:rPr>
              <a:t>” Non-UL</a:t>
            </a:r>
            <a:endParaRPr lang="en-US" sz="1400" b="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400" b="0" dirty="0" err="1" smtClean="0">
                <a:solidFill>
                  <a:prstClr val="black"/>
                </a:solidFill>
                <a:latin typeface="Arial" panose="020B0604020202020204"/>
                <a:ea typeface="+mn-ea"/>
              </a:rPr>
              <a:t>Bomba</a:t>
            </a:r>
            <a:r>
              <a:rPr lang="en-US" sz="1400" b="0" dirty="0" smtClean="0">
                <a:solidFill>
                  <a:prstClr val="black"/>
                </a:solidFill>
                <a:latin typeface="Arial" panose="020B0604020202020204"/>
                <a:ea typeface="+mn-ea"/>
              </a:rPr>
              <a:t> de </a:t>
            </a:r>
            <a:r>
              <a:rPr lang="en-US" sz="1400" b="0" dirty="0" err="1" smtClean="0">
                <a:solidFill>
                  <a:prstClr val="black"/>
                </a:solidFill>
                <a:latin typeface="Arial" panose="020B0604020202020204"/>
                <a:ea typeface="+mn-ea"/>
              </a:rPr>
              <a:t>Calor</a:t>
            </a:r>
            <a:endParaRPr lang="en-US" sz="1400" b="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400" b="0" dirty="0" smtClean="0">
                <a:solidFill>
                  <a:prstClr val="black"/>
                </a:solidFill>
                <a:latin typeface="Arial" panose="020B0604020202020204"/>
                <a:ea typeface="+mn-ea"/>
              </a:rPr>
              <a:t>Hasta 563MBH </a:t>
            </a:r>
            <a:r>
              <a:rPr lang="en-US" sz="1400" b="0" dirty="0" smtClean="0">
                <a:solidFill>
                  <a:prstClr val="black"/>
                </a:solidFill>
                <a:latin typeface="Arial" panose="020B0604020202020204"/>
                <a:ea typeface="+mn-ea"/>
              </a:rPr>
              <a:t>(47 </a:t>
            </a:r>
            <a:r>
              <a:rPr lang="en-US" sz="1400" b="0" dirty="0" err="1" smtClean="0">
                <a:solidFill>
                  <a:prstClr val="black"/>
                </a:solidFill>
                <a:latin typeface="Arial" panose="020B0604020202020204"/>
                <a:ea typeface="+mn-ea"/>
              </a:rPr>
              <a:t>Toneladas</a:t>
            </a:r>
            <a:r>
              <a:rPr lang="en-US" sz="1400" b="0" dirty="0" smtClean="0">
                <a:solidFill>
                  <a:prstClr val="black"/>
                </a:solidFill>
                <a:latin typeface="Arial" panose="020B0604020202020204"/>
                <a:ea typeface="+mn-ea"/>
              </a:rPr>
              <a:t>)</a:t>
            </a:r>
          </a:p>
          <a:p>
            <a:pPr marL="342900" indent="-342900" eaLnBrk="1" fontAlgn="auto" hangingPunct="1">
              <a:spcBef>
                <a:spcPts val="0"/>
              </a:spcBef>
              <a:spcAft>
                <a:spcPts val="0"/>
              </a:spcAft>
              <a:buFont typeface="Arial" panose="020B0604020202020204" pitchFamily="34" charset="0"/>
              <a:buChar char="•"/>
            </a:pPr>
            <a:r>
              <a:rPr lang="en-US" sz="1400" b="0" dirty="0" smtClean="0">
                <a:solidFill>
                  <a:prstClr val="black"/>
                </a:solidFill>
                <a:latin typeface="Arial" panose="020B0604020202020204"/>
                <a:ea typeface="+mn-ea"/>
              </a:rPr>
              <a:t>Hasta 50 </a:t>
            </a:r>
            <a:r>
              <a:rPr lang="en-US" sz="1400" b="0" dirty="0" err="1" smtClean="0">
                <a:solidFill>
                  <a:prstClr val="black"/>
                </a:solidFill>
                <a:latin typeface="Arial" panose="020B0604020202020204"/>
                <a:ea typeface="+mn-ea"/>
              </a:rPr>
              <a:t>unidades</a:t>
            </a:r>
            <a:r>
              <a:rPr lang="en-US" sz="1400" b="0" dirty="0" smtClean="0">
                <a:solidFill>
                  <a:prstClr val="black"/>
                </a:solidFill>
                <a:latin typeface="Arial" panose="020B0604020202020204"/>
                <a:ea typeface="+mn-ea"/>
              </a:rPr>
              <a:t> </a:t>
            </a:r>
            <a:r>
              <a:rPr lang="en-US" sz="1400" b="0" dirty="0" err="1" smtClean="0">
                <a:solidFill>
                  <a:prstClr val="black"/>
                </a:solidFill>
                <a:latin typeface="Arial" panose="020B0604020202020204"/>
                <a:ea typeface="+mn-ea"/>
              </a:rPr>
              <a:t>interiores</a:t>
            </a:r>
            <a:endParaRPr lang="en-US" sz="1400" b="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400" b="0" dirty="0" err="1" smtClean="0">
                <a:solidFill>
                  <a:prstClr val="black"/>
                </a:solidFill>
                <a:latin typeface="Arial" panose="020B0604020202020204"/>
                <a:ea typeface="+mn-ea"/>
              </a:rPr>
              <a:t>Distancia</a:t>
            </a:r>
            <a:r>
              <a:rPr lang="en-US" sz="1400" b="0" dirty="0" smtClean="0">
                <a:solidFill>
                  <a:prstClr val="black"/>
                </a:solidFill>
                <a:latin typeface="Arial" panose="020B0604020202020204"/>
                <a:ea typeface="+mn-ea"/>
              </a:rPr>
              <a:t> Max</a:t>
            </a:r>
            <a:r>
              <a:rPr lang="en-US" sz="1400" b="0" dirty="0" smtClean="0">
                <a:solidFill>
                  <a:prstClr val="black"/>
                </a:solidFill>
                <a:latin typeface="Arial" panose="020B0604020202020204"/>
                <a:ea typeface="+mn-ea"/>
              </a:rPr>
              <a:t>. </a:t>
            </a:r>
            <a:r>
              <a:rPr lang="en-US" sz="1400" b="0" dirty="0" smtClean="0">
                <a:solidFill>
                  <a:prstClr val="black"/>
                </a:solidFill>
                <a:latin typeface="Arial" panose="020B0604020202020204"/>
                <a:ea typeface="+mn-ea"/>
              </a:rPr>
              <a:t>de90 </a:t>
            </a:r>
            <a:r>
              <a:rPr lang="en-US" sz="1400" b="0" dirty="0" err="1" smtClean="0">
                <a:solidFill>
                  <a:prstClr val="black"/>
                </a:solidFill>
                <a:latin typeface="Arial" panose="020B0604020202020204"/>
                <a:ea typeface="+mn-ea"/>
              </a:rPr>
              <a:t>mts</a:t>
            </a:r>
            <a:r>
              <a:rPr lang="en-US" sz="1400" b="0" dirty="0" smtClean="0">
                <a:solidFill>
                  <a:prstClr val="black"/>
                </a:solidFill>
                <a:latin typeface="Arial" panose="020B0604020202020204"/>
                <a:ea typeface="+mn-ea"/>
              </a:rPr>
              <a:t> </a:t>
            </a:r>
            <a:r>
              <a:rPr lang="en-US" sz="1400" b="0" dirty="0" smtClean="0">
                <a:solidFill>
                  <a:prstClr val="black"/>
                </a:solidFill>
                <a:latin typeface="Arial" panose="020B0604020202020204"/>
                <a:ea typeface="+mn-ea"/>
              </a:rPr>
              <a:t>de  </a:t>
            </a:r>
            <a:r>
              <a:rPr lang="en-US" sz="1400" b="0" dirty="0" err="1" smtClean="0">
                <a:solidFill>
                  <a:prstClr val="black"/>
                </a:solidFill>
                <a:latin typeface="Arial" panose="020B0604020202020204"/>
                <a:ea typeface="+mn-ea"/>
              </a:rPr>
              <a:t>primera</a:t>
            </a:r>
            <a:r>
              <a:rPr lang="en-US" sz="1400" b="0" dirty="0" smtClean="0">
                <a:solidFill>
                  <a:prstClr val="black"/>
                </a:solidFill>
                <a:latin typeface="Arial" panose="020B0604020202020204"/>
                <a:ea typeface="+mn-ea"/>
              </a:rPr>
              <a:t> </a:t>
            </a:r>
            <a:r>
              <a:rPr lang="en-US" sz="1400" b="0" dirty="0" err="1" smtClean="0">
                <a:solidFill>
                  <a:prstClr val="black"/>
                </a:solidFill>
                <a:latin typeface="Arial" panose="020B0604020202020204"/>
                <a:ea typeface="+mn-ea"/>
              </a:rPr>
              <a:t>derivacion</a:t>
            </a:r>
            <a:endParaRPr lang="en-US" sz="1400" b="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400" b="0" dirty="0" err="1" smtClean="0">
                <a:solidFill>
                  <a:prstClr val="black"/>
                </a:solidFill>
                <a:latin typeface="Arial" panose="020B0604020202020204"/>
                <a:ea typeface="+mn-ea"/>
              </a:rPr>
              <a:t>Coneccion</a:t>
            </a:r>
            <a:r>
              <a:rPr lang="en-US" sz="1400" b="0" dirty="0" smtClean="0">
                <a:solidFill>
                  <a:prstClr val="black"/>
                </a:solidFill>
                <a:latin typeface="Arial" panose="020B0604020202020204"/>
                <a:ea typeface="+mn-ea"/>
              </a:rPr>
              <a:t> de </a:t>
            </a:r>
            <a:r>
              <a:rPr lang="en-US" sz="1400" b="0" dirty="0" err="1" smtClean="0">
                <a:solidFill>
                  <a:prstClr val="black"/>
                </a:solidFill>
                <a:latin typeface="Arial" panose="020B0604020202020204"/>
                <a:ea typeface="+mn-ea"/>
              </a:rPr>
              <a:t>unidades</a:t>
            </a:r>
            <a:r>
              <a:rPr lang="en-US" sz="1400" b="0" dirty="0" smtClean="0">
                <a:solidFill>
                  <a:prstClr val="black"/>
                </a:solidFill>
                <a:latin typeface="Arial" panose="020B0604020202020204"/>
                <a:ea typeface="+mn-ea"/>
              </a:rPr>
              <a:t> </a:t>
            </a:r>
            <a:r>
              <a:rPr lang="en-US" sz="1400" b="0" dirty="0" err="1" smtClean="0">
                <a:solidFill>
                  <a:prstClr val="black"/>
                </a:solidFill>
                <a:latin typeface="Arial" panose="020B0604020202020204"/>
                <a:ea typeface="+mn-ea"/>
              </a:rPr>
              <a:t>interiores</a:t>
            </a:r>
            <a:r>
              <a:rPr lang="en-US" sz="1400" b="0" dirty="0" smtClean="0">
                <a:solidFill>
                  <a:prstClr val="black"/>
                </a:solidFill>
                <a:latin typeface="Arial" panose="020B0604020202020204"/>
                <a:ea typeface="+mn-ea"/>
              </a:rPr>
              <a:t> hasta</a:t>
            </a:r>
            <a:r>
              <a:rPr lang="en-US" sz="1400" b="0" dirty="0" smtClean="0">
                <a:solidFill>
                  <a:prstClr val="black"/>
                </a:solidFill>
                <a:latin typeface="Arial" panose="020B0604020202020204"/>
                <a:ea typeface="+mn-ea"/>
              </a:rPr>
              <a:t> </a:t>
            </a:r>
            <a:r>
              <a:rPr lang="en-US" sz="1400" b="0" dirty="0" smtClean="0">
                <a:solidFill>
                  <a:prstClr val="black"/>
                </a:solidFill>
                <a:latin typeface="Arial" panose="020B0604020202020204"/>
                <a:ea typeface="+mn-ea"/>
              </a:rPr>
              <a:t>130% </a:t>
            </a:r>
          </a:p>
          <a:p>
            <a:pPr marL="342900" indent="-342900" eaLnBrk="1" fontAlgn="auto" hangingPunct="1">
              <a:spcBef>
                <a:spcPts val="0"/>
              </a:spcBef>
              <a:spcAft>
                <a:spcPts val="0"/>
              </a:spcAft>
              <a:buFont typeface="Arial" panose="020B0604020202020204" pitchFamily="34" charset="0"/>
              <a:buChar char="•"/>
            </a:pPr>
            <a:r>
              <a:rPr lang="en-US" sz="1400" b="0" dirty="0" smtClean="0">
                <a:solidFill>
                  <a:prstClr val="black"/>
                </a:solidFill>
                <a:latin typeface="Arial" panose="020B0604020202020204"/>
                <a:ea typeface="+mn-ea"/>
              </a:rPr>
              <a:t>Largo de </a:t>
            </a:r>
            <a:r>
              <a:rPr lang="en-US" sz="1400" b="0" dirty="0" err="1" smtClean="0">
                <a:solidFill>
                  <a:prstClr val="black"/>
                </a:solidFill>
                <a:latin typeface="Arial" panose="020B0604020202020204"/>
                <a:ea typeface="+mn-ea"/>
              </a:rPr>
              <a:t>tuberia</a:t>
            </a:r>
            <a:r>
              <a:rPr lang="en-US" sz="1400" b="0" dirty="0" smtClean="0">
                <a:solidFill>
                  <a:prstClr val="black"/>
                </a:solidFill>
                <a:latin typeface="Arial" panose="020B0604020202020204"/>
                <a:ea typeface="+mn-ea"/>
              </a:rPr>
              <a:t> total = </a:t>
            </a:r>
            <a:r>
              <a:rPr lang="en-US" sz="1400" b="0" dirty="0" smtClean="0">
                <a:solidFill>
                  <a:prstClr val="black"/>
                </a:solidFill>
                <a:latin typeface="Arial" panose="020B0604020202020204"/>
                <a:ea typeface="+mn-ea"/>
              </a:rPr>
              <a:t>1000 mts</a:t>
            </a:r>
          </a:p>
          <a:p>
            <a:pPr marL="342900" indent="-342900" eaLnBrk="1" fontAlgn="auto" hangingPunct="1">
              <a:spcBef>
                <a:spcPts val="0"/>
              </a:spcBef>
              <a:spcAft>
                <a:spcPts val="0"/>
              </a:spcAft>
              <a:buFont typeface="Arial" panose="020B0604020202020204" pitchFamily="34" charset="0"/>
              <a:buChar char="•"/>
            </a:pPr>
            <a:r>
              <a:rPr lang="en-US" sz="1400" b="0" dirty="0" err="1" smtClean="0">
                <a:solidFill>
                  <a:prstClr val="black"/>
                </a:solidFill>
                <a:latin typeface="Arial" panose="020B0604020202020204"/>
                <a:ea typeface="+mn-ea"/>
              </a:rPr>
              <a:t>Diferencia</a:t>
            </a:r>
            <a:r>
              <a:rPr lang="en-US" sz="1400" b="0" dirty="0" smtClean="0">
                <a:solidFill>
                  <a:prstClr val="black"/>
                </a:solidFill>
                <a:latin typeface="Arial" panose="020B0604020202020204"/>
                <a:ea typeface="+mn-ea"/>
              </a:rPr>
              <a:t> de </a:t>
            </a:r>
            <a:r>
              <a:rPr lang="en-US" sz="1400" b="0" dirty="0" err="1" smtClean="0">
                <a:solidFill>
                  <a:prstClr val="black"/>
                </a:solidFill>
                <a:latin typeface="Arial" panose="020B0604020202020204"/>
                <a:ea typeface="+mn-ea"/>
              </a:rPr>
              <a:t>elevacion</a:t>
            </a:r>
            <a:r>
              <a:rPr lang="en-US" sz="1400" b="0" dirty="0" smtClean="0">
                <a:solidFill>
                  <a:prstClr val="black"/>
                </a:solidFill>
                <a:latin typeface="Arial" panose="020B0604020202020204"/>
                <a:ea typeface="+mn-ea"/>
              </a:rPr>
              <a:t> entre </a:t>
            </a:r>
            <a:r>
              <a:rPr lang="en-US" sz="1400" b="0" dirty="0" err="1" smtClean="0">
                <a:solidFill>
                  <a:prstClr val="black"/>
                </a:solidFill>
                <a:latin typeface="Arial" panose="020B0604020202020204"/>
                <a:ea typeface="+mn-ea"/>
              </a:rPr>
              <a:t>unidades</a:t>
            </a:r>
            <a:r>
              <a:rPr lang="en-US" sz="1400" b="0" dirty="0" smtClean="0">
                <a:solidFill>
                  <a:prstClr val="black"/>
                </a:solidFill>
                <a:latin typeface="Arial" panose="020B0604020202020204"/>
                <a:ea typeface="+mn-ea"/>
              </a:rPr>
              <a:t> </a:t>
            </a:r>
            <a:r>
              <a:rPr lang="en-US" sz="1400" b="0" dirty="0" err="1" smtClean="0">
                <a:solidFill>
                  <a:prstClr val="black"/>
                </a:solidFill>
                <a:latin typeface="Arial" panose="020B0604020202020204"/>
                <a:ea typeface="+mn-ea"/>
              </a:rPr>
              <a:t>interiores</a:t>
            </a:r>
            <a:r>
              <a:rPr lang="en-US" sz="1400" b="0" dirty="0" smtClean="0">
                <a:solidFill>
                  <a:prstClr val="black"/>
                </a:solidFill>
                <a:latin typeface="Arial" panose="020B0604020202020204"/>
                <a:ea typeface="+mn-ea"/>
              </a:rPr>
              <a:t>= </a:t>
            </a:r>
            <a:r>
              <a:rPr lang="en-US" sz="1400" b="0" dirty="0" smtClean="0">
                <a:solidFill>
                  <a:prstClr val="black"/>
                </a:solidFill>
                <a:latin typeface="Arial" panose="020B0604020202020204"/>
                <a:ea typeface="+mn-ea"/>
              </a:rPr>
              <a:t>30 </a:t>
            </a:r>
            <a:r>
              <a:rPr lang="en-US" sz="1400" b="0" dirty="0" err="1" smtClean="0">
                <a:solidFill>
                  <a:prstClr val="black"/>
                </a:solidFill>
                <a:latin typeface="Arial" panose="020B0604020202020204"/>
                <a:ea typeface="+mn-ea"/>
              </a:rPr>
              <a:t>mts</a:t>
            </a:r>
            <a:r>
              <a:rPr lang="en-US" sz="1400" b="0" dirty="0" smtClean="0">
                <a:solidFill>
                  <a:prstClr val="black"/>
                </a:solidFill>
                <a:latin typeface="Arial" panose="020B0604020202020204"/>
                <a:ea typeface="+mn-ea"/>
              </a:rPr>
              <a:t> </a:t>
            </a:r>
            <a:endParaRPr lang="en-US" sz="1400" b="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400" b="0" dirty="0" smtClean="0">
                <a:solidFill>
                  <a:prstClr val="black"/>
                </a:solidFill>
                <a:latin typeface="Arial" panose="020B0604020202020204"/>
                <a:ea typeface="+mn-ea"/>
              </a:rPr>
              <a:t>Max. EER = 14.7</a:t>
            </a:r>
          </a:p>
          <a:p>
            <a:pPr marL="342900" indent="-342900" eaLnBrk="1" fontAlgn="auto" hangingPunct="1">
              <a:spcBef>
                <a:spcPts val="0"/>
              </a:spcBef>
              <a:spcAft>
                <a:spcPts val="0"/>
              </a:spcAft>
              <a:buFont typeface="Arial" panose="020B0604020202020204" pitchFamily="34" charset="0"/>
              <a:buChar char="•"/>
            </a:pPr>
            <a:endParaRPr lang="en-US" sz="1400" dirty="0" smtClean="0">
              <a:solidFill>
                <a:prstClr val="black"/>
              </a:solidFill>
              <a:latin typeface="Arial" panose="020B0604020202020204"/>
              <a:ea typeface="+mn-ea"/>
            </a:endParaRPr>
          </a:p>
          <a:p>
            <a:pPr eaLnBrk="1" fontAlgn="auto" hangingPunct="1">
              <a:spcBef>
                <a:spcPts val="0"/>
              </a:spcBef>
              <a:spcAft>
                <a:spcPts val="0"/>
              </a:spcAft>
            </a:pPr>
            <a:r>
              <a:rPr lang="en-US" sz="1800" dirty="0" err="1" smtClean="0">
                <a:solidFill>
                  <a:prstClr val="black"/>
                </a:solidFill>
                <a:latin typeface="Arial" panose="020B0604020202020204"/>
                <a:ea typeface="+mn-ea"/>
              </a:rPr>
              <a:t>Serie</a:t>
            </a:r>
            <a:r>
              <a:rPr lang="en-US" sz="1800" dirty="0" smtClean="0">
                <a:solidFill>
                  <a:prstClr val="black"/>
                </a:solidFill>
                <a:latin typeface="Arial" panose="020B0604020202020204"/>
                <a:ea typeface="+mn-ea"/>
              </a:rPr>
              <a:t>-S</a:t>
            </a:r>
            <a:endParaRPr lang="en-US" sz="180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400" b="0" dirty="0" err="1" smtClean="0">
                <a:solidFill>
                  <a:prstClr val="black"/>
                </a:solidFill>
                <a:latin typeface="Arial" panose="020B0604020202020204"/>
                <a:ea typeface="+mn-ea"/>
              </a:rPr>
              <a:t>Generacion</a:t>
            </a:r>
            <a:r>
              <a:rPr lang="en-US" sz="1400" b="0" dirty="0" smtClean="0">
                <a:solidFill>
                  <a:prstClr val="black"/>
                </a:solidFill>
                <a:latin typeface="Arial" panose="020B0604020202020204"/>
                <a:ea typeface="+mn-ea"/>
              </a:rPr>
              <a:t> </a:t>
            </a:r>
            <a:r>
              <a:rPr lang="en-US" sz="1400" b="0" dirty="0" smtClean="0">
                <a:solidFill>
                  <a:prstClr val="black"/>
                </a:solidFill>
                <a:latin typeface="Arial" panose="020B0604020202020204"/>
                <a:ea typeface="+mn-ea"/>
              </a:rPr>
              <a:t>“K</a:t>
            </a:r>
            <a:r>
              <a:rPr lang="en-US" sz="1400" b="0" dirty="0">
                <a:solidFill>
                  <a:prstClr val="black"/>
                </a:solidFill>
                <a:latin typeface="Arial" panose="020B0604020202020204"/>
                <a:ea typeface="+mn-ea"/>
              </a:rPr>
              <a:t>” Non-UL </a:t>
            </a:r>
            <a:endParaRPr lang="en-US" sz="1400" b="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400" b="0" dirty="0" err="1" smtClean="0">
                <a:solidFill>
                  <a:prstClr val="black"/>
                </a:solidFill>
                <a:latin typeface="Arial" panose="020B0604020202020204"/>
                <a:ea typeface="+mn-ea"/>
              </a:rPr>
              <a:t>Bomba</a:t>
            </a:r>
            <a:r>
              <a:rPr lang="en-US" sz="1400" b="0" dirty="0" smtClean="0">
                <a:solidFill>
                  <a:prstClr val="black"/>
                </a:solidFill>
                <a:latin typeface="Arial" panose="020B0604020202020204"/>
                <a:ea typeface="+mn-ea"/>
              </a:rPr>
              <a:t> de </a:t>
            </a:r>
            <a:r>
              <a:rPr lang="en-US" sz="1400" b="0" dirty="0" err="1" smtClean="0">
                <a:solidFill>
                  <a:prstClr val="black"/>
                </a:solidFill>
                <a:latin typeface="Arial" panose="020B0604020202020204"/>
                <a:ea typeface="+mn-ea"/>
              </a:rPr>
              <a:t>Calor</a:t>
            </a:r>
            <a:endParaRPr lang="en-US" sz="1400" b="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400" b="0" dirty="0" smtClean="0">
                <a:solidFill>
                  <a:prstClr val="black"/>
                </a:solidFill>
                <a:latin typeface="Arial" panose="020B0604020202020204"/>
                <a:ea typeface="+mn-ea"/>
              </a:rPr>
              <a:t>3.5</a:t>
            </a:r>
            <a:r>
              <a:rPr lang="en-US" sz="1400" b="0" dirty="0" smtClean="0">
                <a:solidFill>
                  <a:prstClr val="black"/>
                </a:solidFill>
                <a:latin typeface="Arial" panose="020B0604020202020204"/>
                <a:ea typeface="+mn-ea"/>
              </a:rPr>
              <a:t>, 4 y 4.5 </a:t>
            </a:r>
            <a:r>
              <a:rPr lang="en-US" sz="1400" b="0" dirty="0" err="1" smtClean="0">
                <a:solidFill>
                  <a:prstClr val="black"/>
                </a:solidFill>
                <a:latin typeface="Arial" panose="020B0604020202020204"/>
                <a:ea typeface="+mn-ea"/>
              </a:rPr>
              <a:t>Toneladas</a:t>
            </a:r>
            <a:endParaRPr lang="en-US" sz="1400" b="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400" b="0" dirty="0" smtClean="0">
                <a:solidFill>
                  <a:prstClr val="black"/>
                </a:solidFill>
                <a:latin typeface="Arial" panose="020B0604020202020204"/>
                <a:ea typeface="+mn-ea"/>
              </a:rPr>
              <a:t>Hasta 12 </a:t>
            </a:r>
            <a:r>
              <a:rPr lang="en-US" sz="1400" b="0" dirty="0" err="1" smtClean="0">
                <a:solidFill>
                  <a:prstClr val="black"/>
                </a:solidFill>
                <a:latin typeface="Arial" panose="020B0604020202020204"/>
                <a:ea typeface="+mn-ea"/>
              </a:rPr>
              <a:t>unidades</a:t>
            </a:r>
            <a:r>
              <a:rPr lang="en-US" sz="1400" b="0" dirty="0" smtClean="0">
                <a:solidFill>
                  <a:prstClr val="black"/>
                </a:solidFill>
                <a:latin typeface="Arial" panose="020B0604020202020204"/>
                <a:ea typeface="+mn-ea"/>
              </a:rPr>
              <a:t> </a:t>
            </a:r>
            <a:r>
              <a:rPr lang="en-US" sz="1400" b="0" dirty="0" err="1" smtClean="0">
                <a:solidFill>
                  <a:prstClr val="black"/>
                </a:solidFill>
                <a:latin typeface="Arial" panose="020B0604020202020204"/>
                <a:ea typeface="+mn-ea"/>
              </a:rPr>
              <a:t>interiores</a:t>
            </a:r>
            <a:endParaRPr lang="en-US" sz="1400" b="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400" b="0" dirty="0" err="1">
                <a:solidFill>
                  <a:prstClr val="black"/>
                </a:solidFill>
                <a:latin typeface="Arial" panose="020B0604020202020204"/>
              </a:rPr>
              <a:t>Distancia</a:t>
            </a:r>
            <a:r>
              <a:rPr lang="en-US" sz="1400" b="0" dirty="0">
                <a:solidFill>
                  <a:prstClr val="black"/>
                </a:solidFill>
                <a:latin typeface="Arial" panose="020B0604020202020204"/>
              </a:rPr>
              <a:t> Max. de90 </a:t>
            </a:r>
            <a:r>
              <a:rPr lang="en-US" sz="1400" b="0" dirty="0" err="1">
                <a:solidFill>
                  <a:prstClr val="black"/>
                </a:solidFill>
                <a:latin typeface="Arial" panose="020B0604020202020204"/>
              </a:rPr>
              <a:t>mts</a:t>
            </a:r>
            <a:r>
              <a:rPr lang="en-US" sz="1400" b="0" dirty="0">
                <a:solidFill>
                  <a:prstClr val="black"/>
                </a:solidFill>
                <a:latin typeface="Arial" panose="020B0604020202020204"/>
              </a:rPr>
              <a:t> de  </a:t>
            </a:r>
            <a:r>
              <a:rPr lang="en-US" sz="1400" b="0" dirty="0" err="1">
                <a:solidFill>
                  <a:prstClr val="black"/>
                </a:solidFill>
                <a:latin typeface="Arial" panose="020B0604020202020204"/>
              </a:rPr>
              <a:t>primera</a:t>
            </a:r>
            <a:r>
              <a:rPr lang="en-US" sz="1400" b="0" dirty="0">
                <a:solidFill>
                  <a:prstClr val="black"/>
                </a:solidFill>
                <a:latin typeface="Arial" panose="020B0604020202020204"/>
              </a:rPr>
              <a:t> </a:t>
            </a:r>
            <a:r>
              <a:rPr lang="en-US" sz="1400" b="0" dirty="0" err="1">
                <a:solidFill>
                  <a:prstClr val="black"/>
                </a:solidFill>
                <a:latin typeface="Arial" panose="020B0604020202020204"/>
              </a:rPr>
              <a:t>derivacion</a:t>
            </a:r>
            <a:endParaRPr lang="en-US" sz="1400" b="0" dirty="0">
              <a:solidFill>
                <a:prstClr val="black"/>
              </a:solidFill>
              <a:latin typeface="Arial" panose="020B0604020202020204"/>
            </a:endParaRPr>
          </a:p>
          <a:p>
            <a:pPr marL="342900" indent="-342900" eaLnBrk="1" fontAlgn="auto" hangingPunct="1">
              <a:spcBef>
                <a:spcPts val="0"/>
              </a:spcBef>
              <a:spcAft>
                <a:spcPts val="0"/>
              </a:spcAft>
              <a:buFont typeface="Arial" panose="020B0604020202020204" pitchFamily="34" charset="0"/>
              <a:buChar char="•"/>
            </a:pPr>
            <a:r>
              <a:rPr lang="en-US" sz="1400" b="0" dirty="0" err="1">
                <a:solidFill>
                  <a:prstClr val="black"/>
                </a:solidFill>
                <a:latin typeface="Arial" panose="020B0604020202020204"/>
              </a:rPr>
              <a:t>Coneccion</a:t>
            </a:r>
            <a:r>
              <a:rPr lang="en-US" sz="1400" b="0" dirty="0">
                <a:solidFill>
                  <a:prstClr val="black"/>
                </a:solidFill>
                <a:latin typeface="Arial" panose="020B0604020202020204"/>
              </a:rPr>
              <a:t> de </a:t>
            </a:r>
            <a:r>
              <a:rPr lang="en-US" sz="1400" b="0" dirty="0" err="1">
                <a:solidFill>
                  <a:prstClr val="black"/>
                </a:solidFill>
                <a:latin typeface="Arial" panose="020B0604020202020204"/>
              </a:rPr>
              <a:t>unidades</a:t>
            </a:r>
            <a:r>
              <a:rPr lang="en-US" sz="1400" b="0" dirty="0">
                <a:solidFill>
                  <a:prstClr val="black"/>
                </a:solidFill>
                <a:latin typeface="Arial" panose="020B0604020202020204"/>
              </a:rPr>
              <a:t> </a:t>
            </a:r>
            <a:r>
              <a:rPr lang="en-US" sz="1400" b="0" dirty="0" err="1">
                <a:solidFill>
                  <a:prstClr val="black"/>
                </a:solidFill>
                <a:latin typeface="Arial" panose="020B0604020202020204"/>
              </a:rPr>
              <a:t>interiores</a:t>
            </a:r>
            <a:r>
              <a:rPr lang="en-US" sz="1400" b="0" dirty="0">
                <a:solidFill>
                  <a:prstClr val="black"/>
                </a:solidFill>
                <a:latin typeface="Arial" panose="020B0604020202020204"/>
              </a:rPr>
              <a:t> hasta 130% </a:t>
            </a:r>
          </a:p>
          <a:p>
            <a:pPr marL="342900" indent="-342900" eaLnBrk="1" fontAlgn="auto" hangingPunct="1">
              <a:spcBef>
                <a:spcPts val="0"/>
              </a:spcBef>
              <a:spcAft>
                <a:spcPts val="0"/>
              </a:spcAft>
              <a:buFont typeface="Arial" panose="020B0604020202020204" pitchFamily="34" charset="0"/>
              <a:buChar char="•"/>
            </a:pPr>
            <a:r>
              <a:rPr lang="en-US" sz="1400" b="0" dirty="0" smtClean="0">
                <a:solidFill>
                  <a:prstClr val="black"/>
                </a:solidFill>
                <a:latin typeface="Arial" panose="020B0604020202020204"/>
              </a:rPr>
              <a:t>Largo de </a:t>
            </a:r>
            <a:r>
              <a:rPr lang="en-US" sz="1400" b="0" dirty="0" err="1" smtClean="0">
                <a:solidFill>
                  <a:prstClr val="black"/>
                </a:solidFill>
                <a:latin typeface="Arial" panose="020B0604020202020204"/>
              </a:rPr>
              <a:t>tuberia</a:t>
            </a:r>
            <a:r>
              <a:rPr lang="en-US" sz="1400" b="0" dirty="0" smtClean="0">
                <a:solidFill>
                  <a:prstClr val="black"/>
                </a:solidFill>
                <a:latin typeface="Arial" panose="020B0604020202020204"/>
              </a:rPr>
              <a:t> total</a:t>
            </a:r>
            <a:r>
              <a:rPr lang="en-US" sz="1400" b="0" dirty="0" smtClean="0">
                <a:solidFill>
                  <a:prstClr val="black"/>
                </a:solidFill>
                <a:latin typeface="Arial" panose="020B0604020202020204"/>
                <a:ea typeface="+mn-ea"/>
              </a:rPr>
              <a:t>= </a:t>
            </a:r>
            <a:r>
              <a:rPr lang="en-US" sz="1400" b="0" dirty="0" smtClean="0">
                <a:solidFill>
                  <a:prstClr val="black"/>
                </a:solidFill>
                <a:latin typeface="Arial" panose="020B0604020202020204"/>
                <a:ea typeface="+mn-ea"/>
              </a:rPr>
              <a:t>300 mts</a:t>
            </a:r>
          </a:p>
          <a:p>
            <a:pPr marL="342900" indent="-342900" eaLnBrk="1" fontAlgn="auto" hangingPunct="1">
              <a:spcBef>
                <a:spcPts val="0"/>
              </a:spcBef>
              <a:spcAft>
                <a:spcPts val="0"/>
              </a:spcAft>
              <a:buFont typeface="Arial" panose="020B0604020202020204" pitchFamily="34" charset="0"/>
              <a:buChar char="•"/>
            </a:pPr>
            <a:r>
              <a:rPr lang="en-US" sz="1400" b="0" dirty="0" err="1" smtClean="0">
                <a:solidFill>
                  <a:prstClr val="black"/>
                </a:solidFill>
                <a:latin typeface="Arial" panose="020B0604020202020204"/>
              </a:rPr>
              <a:t>Diferencia</a:t>
            </a:r>
            <a:r>
              <a:rPr lang="en-US" sz="1400" b="0" dirty="0" smtClean="0">
                <a:solidFill>
                  <a:prstClr val="black"/>
                </a:solidFill>
                <a:latin typeface="Arial" panose="020B0604020202020204"/>
              </a:rPr>
              <a:t> de </a:t>
            </a:r>
            <a:r>
              <a:rPr lang="en-US" sz="1400" b="0" dirty="0" err="1" smtClean="0">
                <a:solidFill>
                  <a:prstClr val="black"/>
                </a:solidFill>
                <a:latin typeface="Arial" panose="020B0604020202020204"/>
              </a:rPr>
              <a:t>elevacion</a:t>
            </a:r>
            <a:r>
              <a:rPr lang="en-US" sz="1400" b="0" dirty="0" smtClean="0">
                <a:solidFill>
                  <a:prstClr val="black"/>
                </a:solidFill>
                <a:latin typeface="Arial" panose="020B0604020202020204"/>
              </a:rPr>
              <a:t> entre </a:t>
            </a:r>
            <a:r>
              <a:rPr lang="en-US" sz="1400" b="0" dirty="0" err="1" smtClean="0">
                <a:solidFill>
                  <a:prstClr val="black"/>
                </a:solidFill>
                <a:latin typeface="Arial" panose="020B0604020202020204"/>
              </a:rPr>
              <a:t>unidades</a:t>
            </a:r>
            <a:r>
              <a:rPr lang="en-US" sz="1400" b="0" dirty="0" smtClean="0">
                <a:solidFill>
                  <a:prstClr val="black"/>
                </a:solidFill>
                <a:latin typeface="Arial" panose="020B0604020202020204"/>
              </a:rPr>
              <a:t> </a:t>
            </a:r>
            <a:r>
              <a:rPr lang="en-US" sz="1400" b="0" dirty="0" err="1" smtClean="0">
                <a:solidFill>
                  <a:prstClr val="black"/>
                </a:solidFill>
                <a:latin typeface="Arial" panose="020B0604020202020204"/>
              </a:rPr>
              <a:t>interiores</a:t>
            </a:r>
            <a:r>
              <a:rPr lang="en-US" sz="1400" b="0" dirty="0" smtClean="0">
                <a:solidFill>
                  <a:prstClr val="black"/>
                </a:solidFill>
                <a:latin typeface="Arial" panose="020B0604020202020204"/>
                <a:ea typeface="+mn-ea"/>
              </a:rPr>
              <a:t>= </a:t>
            </a:r>
            <a:r>
              <a:rPr lang="en-US" sz="1400" b="0" dirty="0" smtClean="0">
                <a:solidFill>
                  <a:prstClr val="black"/>
                </a:solidFill>
                <a:latin typeface="Arial" panose="020B0604020202020204"/>
                <a:ea typeface="+mn-ea"/>
              </a:rPr>
              <a:t>15 mts</a:t>
            </a:r>
          </a:p>
          <a:p>
            <a:pPr marL="342900" indent="-342900" eaLnBrk="1" fontAlgn="auto" hangingPunct="1">
              <a:spcBef>
                <a:spcPts val="0"/>
              </a:spcBef>
              <a:spcAft>
                <a:spcPts val="0"/>
              </a:spcAft>
              <a:buFont typeface="Arial" panose="020B0604020202020204" pitchFamily="34" charset="0"/>
              <a:buChar char="•"/>
            </a:pPr>
            <a:r>
              <a:rPr lang="en-US" sz="1400" b="0" dirty="0" smtClean="0">
                <a:solidFill>
                  <a:prstClr val="black"/>
                </a:solidFill>
                <a:latin typeface="Arial" panose="020B0604020202020204"/>
                <a:ea typeface="+mn-ea"/>
              </a:rPr>
              <a:t>Max. EER = 15.28</a:t>
            </a:r>
            <a:endParaRPr lang="en-US" sz="1400" b="0" dirty="0">
              <a:solidFill>
                <a:prstClr val="black"/>
              </a:solidFill>
              <a:latin typeface="Arial" panose="020B0604020202020204"/>
              <a:ea typeface="+mn-ea"/>
            </a:endParaRPr>
          </a:p>
        </p:txBody>
      </p:sp>
      <p:grpSp>
        <p:nvGrpSpPr>
          <p:cNvPr id="18" name="Group 17"/>
          <p:cNvGrpSpPr/>
          <p:nvPr/>
        </p:nvGrpSpPr>
        <p:grpSpPr>
          <a:xfrm>
            <a:off x="928759" y="868413"/>
            <a:ext cx="4947275" cy="5302136"/>
            <a:chOff x="-870027" y="1145869"/>
            <a:chExt cx="4947275" cy="5302136"/>
          </a:xfrm>
        </p:grpSpPr>
        <p:grpSp>
          <p:nvGrpSpPr>
            <p:cNvPr id="19" name="Group 18"/>
            <p:cNvGrpSpPr/>
            <p:nvPr/>
          </p:nvGrpSpPr>
          <p:grpSpPr>
            <a:xfrm>
              <a:off x="-870027" y="1145869"/>
              <a:ext cx="4947275" cy="5302136"/>
              <a:chOff x="1835851" y="674664"/>
              <a:chExt cx="4947275" cy="5302136"/>
            </a:xfrm>
          </p:grpSpPr>
          <p:grpSp>
            <p:nvGrpSpPr>
              <p:cNvPr id="22" name="Group 21"/>
              <p:cNvGrpSpPr/>
              <p:nvPr/>
            </p:nvGrpSpPr>
            <p:grpSpPr>
              <a:xfrm>
                <a:off x="1835851" y="674664"/>
                <a:ext cx="4947275" cy="5302136"/>
                <a:chOff x="1835851" y="674664"/>
                <a:chExt cx="4947275" cy="5302136"/>
              </a:xfrm>
            </p:grpSpPr>
            <p:pic>
              <p:nvPicPr>
                <p:cNvPr id="25" name="Picture 24"/>
                <p:cNvPicPr>
                  <a:picLocks noChangeAspect="1"/>
                </p:cNvPicPr>
                <p:nvPr/>
              </p:nvPicPr>
              <p:blipFill>
                <a:blip r:embed="rId2"/>
                <a:stretch>
                  <a:fillRect/>
                </a:stretch>
              </p:blipFill>
              <p:spPr>
                <a:xfrm>
                  <a:off x="1835851" y="674664"/>
                  <a:ext cx="2170093" cy="379161"/>
                </a:xfrm>
                <a:prstGeom prst="rect">
                  <a:avLst/>
                </a:prstGeom>
              </p:spPr>
            </p:pic>
            <p:pic>
              <p:nvPicPr>
                <p:cNvPr id="26" name="Picture 25"/>
                <p:cNvPicPr>
                  <a:picLocks noChangeAspect="1"/>
                </p:cNvPicPr>
                <p:nvPr/>
              </p:nvPicPr>
              <p:blipFill>
                <a:blip r:embed="rId3"/>
                <a:stretch>
                  <a:fillRect/>
                </a:stretch>
              </p:blipFill>
              <p:spPr>
                <a:xfrm>
                  <a:off x="1835851" y="1558834"/>
                  <a:ext cx="4947275" cy="4417966"/>
                </a:xfrm>
                <a:prstGeom prst="rect">
                  <a:avLst/>
                </a:prstGeom>
              </p:spPr>
            </p:pic>
            <p:pic>
              <p:nvPicPr>
                <p:cNvPr id="27" name="Picture 26"/>
                <p:cNvPicPr>
                  <a:picLocks noChangeAspect="1"/>
                </p:cNvPicPr>
                <p:nvPr/>
              </p:nvPicPr>
              <p:blipFill>
                <a:blip r:embed="rId4"/>
                <a:stretch>
                  <a:fillRect/>
                </a:stretch>
              </p:blipFill>
              <p:spPr>
                <a:xfrm>
                  <a:off x="1835851" y="1192167"/>
                  <a:ext cx="1854623" cy="393790"/>
                </a:xfrm>
                <a:prstGeom prst="rect">
                  <a:avLst/>
                </a:prstGeom>
              </p:spPr>
            </p:pic>
          </p:gr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5659" y="2147645"/>
                <a:ext cx="838200" cy="1361226"/>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439" y="3902588"/>
                <a:ext cx="838200" cy="1361226"/>
              </a:xfrm>
              <a:prstGeom prst="rect">
                <a:avLst/>
              </a:prstGeom>
            </p:spPr>
          </p:pic>
        </p:grpSp>
        <p:sp>
          <p:nvSpPr>
            <p:cNvPr id="20" name="Rectangle 19"/>
            <p:cNvSpPr/>
            <p:nvPr/>
          </p:nvSpPr>
          <p:spPr bwMode="auto">
            <a:xfrm>
              <a:off x="1891821" y="4323748"/>
              <a:ext cx="1053737" cy="1759132"/>
            </a:xfrm>
            <a:prstGeom prst="rect">
              <a:avLst/>
            </a:prstGeom>
            <a:noFill/>
            <a:ln w="9525" cap="flat" cmpd="sng" algn="ctr">
              <a:solidFill>
                <a:srgbClr val="E31D1A"/>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21" name="Rectangle 20"/>
            <p:cNvSpPr/>
            <p:nvPr/>
          </p:nvSpPr>
          <p:spPr bwMode="auto">
            <a:xfrm>
              <a:off x="3023511" y="4323748"/>
              <a:ext cx="1053737" cy="1759132"/>
            </a:xfrm>
            <a:prstGeom prst="rect">
              <a:avLst/>
            </a:prstGeom>
            <a:noFill/>
            <a:ln w="9525" cap="flat" cmpd="sng" algn="ctr">
              <a:solidFill>
                <a:srgbClr val="E31D1A"/>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gr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Recursos</a:t>
            </a:r>
            <a:r>
              <a:rPr lang="en-US" dirty="0" smtClean="0"/>
              <a:t> </a:t>
            </a:r>
            <a:endParaRPr lang="en-US" dirty="0"/>
          </a:p>
        </p:txBody>
      </p:sp>
      <p:sp>
        <p:nvSpPr>
          <p:cNvPr id="3" name="Content Placeholder 2"/>
          <p:cNvSpPr>
            <a:spLocks noGrp="1"/>
          </p:cNvSpPr>
          <p:nvPr>
            <p:ph idx="1"/>
          </p:nvPr>
        </p:nvSpPr>
        <p:spPr>
          <a:xfrm>
            <a:off x="429166" y="1673247"/>
            <a:ext cx="10282681" cy="5346939"/>
          </a:xfrm>
        </p:spPr>
        <p:txBody>
          <a:bodyPr>
            <a:normAutofit/>
          </a:bodyPr>
          <a:lstStyle/>
          <a:p>
            <a:r>
              <a:rPr lang="es-ES" sz="1600" dirty="0"/>
              <a:t>Su punto de acceso principal para obtener información: www.mylinkdrive.com</a:t>
            </a:r>
          </a:p>
          <a:p>
            <a:r>
              <a:rPr lang="es-ES" sz="1600" dirty="0"/>
              <a:t>Envíos, especificaciones, AutoCAD, REVIT, manuales de ingeniería y mucho más.</a:t>
            </a:r>
          </a:p>
          <a:p>
            <a:endParaRPr lang="es-ES" sz="1600" dirty="0"/>
          </a:p>
          <a:p>
            <a:r>
              <a:rPr lang="es-ES" sz="1600" dirty="0"/>
              <a:t>Otro buen recurso: www.mitsubishipro.com</a:t>
            </a:r>
          </a:p>
          <a:p>
            <a:r>
              <a:rPr lang="es-ES" sz="1600" dirty="0"/>
              <a:t>Casos de estudio, guías de diseño, libros blancos, información de formación.</a:t>
            </a:r>
          </a:p>
          <a:p>
            <a:endParaRPr lang="es-ES" sz="1600" dirty="0"/>
          </a:p>
          <a:p>
            <a:r>
              <a:rPr lang="es-ES" sz="1600" dirty="0"/>
              <a:t>Almuerza y ​​aprende - ¡Habla con las personas que diseñan los sistemas! ¡Cuéntales sobre los puntos dulces! PPT disponible en el sitio de SharePoint sin conductos.</a:t>
            </a:r>
          </a:p>
          <a:p>
            <a:endParaRPr lang="es-ES" sz="1600" dirty="0"/>
          </a:p>
          <a:p>
            <a:r>
              <a:rPr lang="es-ES" sz="1600" dirty="0"/>
              <a:t>Las herramientas de selección, que estén disponibles!</a:t>
            </a:r>
          </a:p>
          <a:p>
            <a:r>
              <a:rPr lang="es-ES" sz="1600" dirty="0" err="1"/>
              <a:t>Diamond</a:t>
            </a:r>
            <a:r>
              <a:rPr lang="es-ES" sz="1600" dirty="0"/>
              <a:t> </a:t>
            </a:r>
            <a:r>
              <a:rPr lang="es-ES" sz="1600" dirty="0" err="1"/>
              <a:t>System</a:t>
            </a:r>
            <a:r>
              <a:rPr lang="es-ES" sz="1600" dirty="0"/>
              <a:t> </a:t>
            </a:r>
            <a:r>
              <a:rPr lang="es-ES" sz="1600" dirty="0" err="1"/>
              <a:t>Builder</a:t>
            </a:r>
            <a:r>
              <a:rPr lang="es-ES" sz="1600" dirty="0"/>
              <a:t> (DSB) - UL y la nueva herramienta de diseño - No UL.</a:t>
            </a:r>
          </a:p>
          <a:p>
            <a:endParaRPr lang="es-ES" sz="1600" dirty="0"/>
          </a:p>
          <a:p>
            <a:r>
              <a:rPr lang="es-ES" sz="1600" dirty="0"/>
              <a:t>Venta financiera, el primer costo no es la única variable en la ecuación.</a:t>
            </a:r>
            <a:endParaRPr lang="en-US" sz="1600" dirty="0" smtClean="0"/>
          </a:p>
        </p:txBody>
      </p:sp>
      <p:pic>
        <p:nvPicPr>
          <p:cNvPr id="5" name="Picture 4"/>
          <p:cNvPicPr>
            <a:picLocks noChangeAspect="1"/>
          </p:cNvPicPr>
          <p:nvPr/>
        </p:nvPicPr>
        <p:blipFill>
          <a:blip r:embed="rId2"/>
          <a:stretch>
            <a:fillRect/>
          </a:stretch>
        </p:blipFill>
        <p:spPr>
          <a:xfrm>
            <a:off x="8715134" y="3771975"/>
            <a:ext cx="1688994" cy="1896414"/>
          </a:xfrm>
          <a:prstGeom prst="rect">
            <a:avLst/>
          </a:prstGeom>
        </p:spPr>
      </p:pic>
      <p:pic>
        <p:nvPicPr>
          <p:cNvPr id="6" name="Picture 5"/>
          <p:cNvPicPr>
            <a:picLocks noChangeAspect="1"/>
          </p:cNvPicPr>
          <p:nvPr/>
        </p:nvPicPr>
        <p:blipFill>
          <a:blip r:embed="rId3"/>
          <a:stretch>
            <a:fillRect/>
          </a:stretch>
        </p:blipFill>
        <p:spPr>
          <a:xfrm>
            <a:off x="10453975" y="4336927"/>
            <a:ext cx="1570535" cy="2273590"/>
          </a:xfrm>
          <a:prstGeom prst="rect">
            <a:avLst/>
          </a:prstGeom>
        </p:spPr>
      </p:pic>
      <p:pic>
        <p:nvPicPr>
          <p:cNvPr id="7" name="Picture 6"/>
          <p:cNvPicPr>
            <a:picLocks noChangeAspect="1"/>
          </p:cNvPicPr>
          <p:nvPr/>
        </p:nvPicPr>
        <p:blipFill>
          <a:blip r:embed="rId4"/>
          <a:stretch>
            <a:fillRect/>
          </a:stretch>
        </p:blipFill>
        <p:spPr>
          <a:xfrm>
            <a:off x="9845757" y="1403892"/>
            <a:ext cx="904986" cy="928553"/>
          </a:xfrm>
          <a:prstGeom prst="rect">
            <a:avLst/>
          </a:prstGeom>
        </p:spPr>
      </p:pic>
      <p:pic>
        <p:nvPicPr>
          <p:cNvPr id="8" name="Picture 7"/>
          <p:cNvPicPr>
            <a:picLocks noChangeAspect="1"/>
          </p:cNvPicPr>
          <p:nvPr/>
        </p:nvPicPr>
        <p:blipFill>
          <a:blip r:embed="rId5"/>
          <a:stretch>
            <a:fillRect/>
          </a:stretch>
        </p:blipFill>
        <p:spPr>
          <a:xfrm>
            <a:off x="9081499" y="2124235"/>
            <a:ext cx="852606" cy="1112547"/>
          </a:xfrm>
          <a:prstGeom prst="rect">
            <a:avLst/>
          </a:prstGeom>
        </p:spPr>
      </p:pic>
      <p:pic>
        <p:nvPicPr>
          <p:cNvPr id="9" name="Picture 8"/>
          <p:cNvPicPr>
            <a:picLocks noChangeAspect="1"/>
          </p:cNvPicPr>
          <p:nvPr/>
        </p:nvPicPr>
        <p:blipFill>
          <a:blip r:embed="rId6"/>
          <a:stretch>
            <a:fillRect/>
          </a:stretch>
        </p:blipFill>
        <p:spPr>
          <a:xfrm>
            <a:off x="10306990" y="2432083"/>
            <a:ext cx="887505" cy="1070385"/>
          </a:xfrm>
          <a:prstGeom prst="rect">
            <a:avLst/>
          </a:prstGeom>
        </p:spPr>
      </p:pic>
    </p:spTree>
    <p:extLst>
      <p:ext uri="{BB962C8B-B14F-4D97-AF65-F5344CB8AC3E}">
        <p14:creationId xmlns:p14="http://schemas.microsoft.com/office/powerpoint/2010/main" val="370191431"/>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Portfolio de </a:t>
            </a:r>
            <a:r>
              <a:rPr lang="en-US" dirty="0" err="1" smtClean="0"/>
              <a:t>Productos</a:t>
            </a:r>
            <a:r>
              <a:rPr lang="en-US" dirty="0" smtClean="0"/>
              <a:t> UL</a:t>
            </a:r>
            <a:endParaRPr lang="en-US" dirty="0"/>
          </a:p>
        </p:txBody>
      </p:sp>
      <p:sp>
        <p:nvSpPr>
          <p:cNvPr id="16" name="Slide Number Placeholder 3"/>
          <p:cNvSpPr txBox="1">
            <a:spLocks/>
          </p:cNvSpPr>
          <p:nvPr/>
        </p:nvSpPr>
        <p:spPr>
          <a:xfrm>
            <a:off x="457636" y="6023847"/>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19DA776-0738-420C-87C4-3666DCB6EE19}" type="slidenum">
              <a:rPr kumimoji="0" lang="en-US" alt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altLang="en-US" sz="9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endParaRPr>
          </a:p>
        </p:txBody>
      </p:sp>
      <p:sp>
        <p:nvSpPr>
          <p:cNvPr id="15" name="Slide Number Placeholder 3"/>
          <p:cNvSpPr txBox="1">
            <a:spLocks/>
          </p:cNvSpPr>
          <p:nvPr/>
        </p:nvSpPr>
        <p:spPr>
          <a:xfrm>
            <a:off x="232011"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19DA776-0738-420C-87C4-3666DCB6EE19}" type="slidenum">
              <a:rPr kumimoji="0" lang="en-US" alt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altLang="en-US" sz="9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endParaRPr>
          </a:p>
        </p:txBody>
      </p:sp>
      <p:sp>
        <p:nvSpPr>
          <p:cNvPr id="28" name="TextBox 27"/>
          <p:cNvSpPr txBox="1"/>
          <p:nvPr/>
        </p:nvSpPr>
        <p:spPr bwMode="auto">
          <a:xfrm>
            <a:off x="5633149" y="1735651"/>
            <a:ext cx="3092065"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none" lIns="91440" tIns="45720" rIns="91440" bIns="45720" numCol="1" rtlCol="0" anchor="t" anchorCtr="0" compatLnSpc="1">
            <a:prstTxWarp prst="textNoShape">
              <a:avLst/>
            </a:prstTxWarp>
            <a:spAutoFit/>
          </a:bodyPr>
          <a:lstStyle/>
          <a:p>
            <a:pPr eaLnBrk="1" fontAlgn="auto" hangingPunct="1">
              <a:spcBef>
                <a:spcPts val="0"/>
              </a:spcBef>
              <a:spcAft>
                <a:spcPts val="0"/>
              </a:spcAft>
            </a:pPr>
            <a:r>
              <a:rPr lang="en-US" sz="1600" dirty="0" smtClean="0">
                <a:solidFill>
                  <a:prstClr val="black"/>
                </a:solidFill>
                <a:latin typeface="Arial" panose="020B0604020202020204"/>
                <a:ea typeface="+mn-ea"/>
              </a:rPr>
              <a:t>Serie-R2 </a:t>
            </a:r>
            <a:r>
              <a:rPr lang="en-US" sz="1600" dirty="0" smtClean="0">
                <a:solidFill>
                  <a:prstClr val="black"/>
                </a:solidFill>
                <a:latin typeface="Arial" panose="020B0604020202020204"/>
                <a:ea typeface="+mn-ea"/>
              </a:rPr>
              <a:t>– “K” “L”</a:t>
            </a:r>
          </a:p>
          <a:p>
            <a:pPr marL="342900" indent="-342900" eaLnBrk="1" fontAlgn="auto" hangingPunct="1">
              <a:spcBef>
                <a:spcPts val="0"/>
              </a:spcBef>
              <a:spcAft>
                <a:spcPts val="0"/>
              </a:spcAft>
              <a:buFont typeface="Arial" panose="020B0604020202020204" pitchFamily="34" charset="0"/>
              <a:buChar char="•"/>
            </a:pPr>
            <a:r>
              <a:rPr lang="en-US" sz="1200" b="0" dirty="0" err="1" smtClean="0">
                <a:solidFill>
                  <a:prstClr val="black"/>
                </a:solidFill>
                <a:latin typeface="Arial" panose="020B0604020202020204"/>
                <a:ea typeface="+mn-ea"/>
              </a:rPr>
              <a:t>Recobro</a:t>
            </a:r>
            <a:r>
              <a:rPr lang="en-US" sz="1200" b="0" dirty="0" smtClean="0">
                <a:solidFill>
                  <a:prstClr val="black"/>
                </a:solidFill>
                <a:latin typeface="Arial" panose="020B0604020202020204"/>
                <a:ea typeface="+mn-ea"/>
              </a:rPr>
              <a:t> </a:t>
            </a:r>
            <a:r>
              <a:rPr lang="en-US" sz="1200" b="0" dirty="0" err="1" smtClean="0">
                <a:solidFill>
                  <a:prstClr val="black"/>
                </a:solidFill>
                <a:latin typeface="Arial" panose="020B0604020202020204"/>
                <a:ea typeface="+mn-ea"/>
              </a:rPr>
              <a:t>Energetico</a:t>
            </a:r>
            <a:r>
              <a:rPr lang="en-US" sz="1200" b="0" dirty="0" smtClean="0">
                <a:solidFill>
                  <a:prstClr val="black"/>
                </a:solidFill>
                <a:latin typeface="Arial" panose="020B0604020202020204"/>
                <a:ea typeface="+mn-ea"/>
              </a:rPr>
              <a:t> </a:t>
            </a:r>
            <a:r>
              <a:rPr lang="en-US" sz="1200" b="0" dirty="0" smtClean="0">
                <a:solidFill>
                  <a:prstClr val="black"/>
                </a:solidFill>
                <a:latin typeface="Arial" panose="020B0604020202020204"/>
                <a:ea typeface="+mn-ea"/>
              </a:rPr>
              <a:t>– 2 </a:t>
            </a:r>
            <a:r>
              <a:rPr lang="en-US" sz="1200" b="0" dirty="0" err="1" smtClean="0">
                <a:solidFill>
                  <a:prstClr val="black"/>
                </a:solidFill>
                <a:latin typeface="Arial" panose="020B0604020202020204"/>
                <a:ea typeface="+mn-ea"/>
              </a:rPr>
              <a:t>tuberias</a:t>
            </a:r>
            <a:endParaRPr lang="en-US" sz="1200" b="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Hasta 336MBH </a:t>
            </a:r>
            <a:r>
              <a:rPr lang="en-US" sz="1200" b="0" dirty="0" smtClean="0">
                <a:solidFill>
                  <a:prstClr val="black"/>
                </a:solidFill>
                <a:latin typeface="Arial" panose="020B0604020202020204"/>
                <a:ea typeface="+mn-ea"/>
              </a:rPr>
              <a:t>(28 </a:t>
            </a:r>
            <a:r>
              <a:rPr lang="en-US" sz="1200" b="0" dirty="0" err="1" smtClean="0">
                <a:solidFill>
                  <a:prstClr val="black"/>
                </a:solidFill>
                <a:latin typeface="Arial" panose="020B0604020202020204"/>
                <a:ea typeface="+mn-ea"/>
              </a:rPr>
              <a:t>Toneladas</a:t>
            </a:r>
            <a:r>
              <a:rPr lang="en-US" sz="1200" b="0" dirty="0" smtClean="0">
                <a:solidFill>
                  <a:prstClr val="black"/>
                </a:solidFill>
                <a:latin typeface="Arial" panose="020B0604020202020204"/>
                <a:ea typeface="+mn-ea"/>
              </a:rPr>
              <a:t>)</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Hasta </a:t>
            </a:r>
            <a:r>
              <a:rPr lang="en-US" sz="1200" b="0" dirty="0" smtClean="0">
                <a:solidFill>
                  <a:prstClr val="black"/>
                </a:solidFill>
                <a:latin typeface="Arial" panose="020B0604020202020204"/>
                <a:ea typeface="+mn-ea"/>
              </a:rPr>
              <a:t>50 </a:t>
            </a:r>
            <a:r>
              <a:rPr lang="en-US" sz="1200" b="0" dirty="0" err="1" smtClean="0">
                <a:solidFill>
                  <a:prstClr val="black"/>
                </a:solidFill>
                <a:latin typeface="Arial" panose="020B0604020202020204"/>
                <a:ea typeface="+mn-ea"/>
              </a:rPr>
              <a:t>unidades</a:t>
            </a:r>
            <a:r>
              <a:rPr lang="en-US" sz="1200" b="0" dirty="0" smtClean="0">
                <a:solidFill>
                  <a:prstClr val="black"/>
                </a:solidFill>
                <a:latin typeface="Arial" panose="020B0604020202020204"/>
                <a:ea typeface="+mn-ea"/>
              </a:rPr>
              <a:t> </a:t>
            </a:r>
            <a:r>
              <a:rPr lang="en-US" sz="1200" b="0" dirty="0" err="1" smtClean="0">
                <a:solidFill>
                  <a:prstClr val="black"/>
                </a:solidFill>
                <a:latin typeface="Arial" panose="020B0604020202020204"/>
                <a:ea typeface="+mn-ea"/>
              </a:rPr>
              <a:t>interiores</a:t>
            </a:r>
            <a:endParaRPr lang="en-US" sz="1200" b="0" dirty="0" smtClean="0">
              <a:solidFill>
                <a:prstClr val="black"/>
              </a:solidFill>
              <a:latin typeface="Arial" panose="020B0604020202020204"/>
              <a:ea typeface="+mn-ea"/>
            </a:endParaRP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Max. 110 mts from ODU to first BC</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Max. 60 mts from BC to UI </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Combination IUs up to 150% (200%)</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Max. pipe length = 937 mts</a:t>
            </a:r>
          </a:p>
          <a:p>
            <a:pPr marL="342900" indent="-342900" eaLnBrk="1" fontAlgn="auto" hangingPunct="1">
              <a:spcBef>
                <a:spcPts val="0"/>
              </a:spcBef>
              <a:spcAft>
                <a:spcPts val="0"/>
              </a:spcAft>
              <a:buFont typeface="Arial" panose="020B0604020202020204" pitchFamily="34" charset="0"/>
              <a:buChar char="•"/>
            </a:pPr>
            <a:r>
              <a:rPr lang="en-US" sz="1200" b="0" dirty="0">
                <a:solidFill>
                  <a:prstClr val="black"/>
                </a:solidFill>
                <a:latin typeface="Arial" panose="020B0604020202020204"/>
              </a:rPr>
              <a:t>Max. height diff. </a:t>
            </a:r>
            <a:r>
              <a:rPr lang="en-US" sz="1200" b="0" dirty="0" smtClean="0">
                <a:solidFill>
                  <a:prstClr val="black"/>
                </a:solidFill>
                <a:latin typeface="Arial" panose="020B0604020202020204"/>
              </a:rPr>
              <a:t>UIs </a:t>
            </a:r>
            <a:r>
              <a:rPr lang="en-US" sz="1200" b="0" dirty="0" smtClean="0">
                <a:solidFill>
                  <a:prstClr val="black"/>
                </a:solidFill>
                <a:latin typeface="Arial" panose="020B0604020202020204"/>
                <a:ea typeface="+mn-ea"/>
              </a:rPr>
              <a:t>= 30 mts</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Max. EER/IEER “K” = 15.5 / 22.1</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Max. EER/IEER “L” = 14.8 / 28.1</a:t>
            </a:r>
          </a:p>
          <a:p>
            <a:pPr eaLnBrk="1" fontAlgn="auto" hangingPunct="1">
              <a:spcBef>
                <a:spcPts val="0"/>
              </a:spcBef>
              <a:spcAft>
                <a:spcPts val="0"/>
              </a:spcAft>
            </a:pPr>
            <a:endParaRPr lang="en-US" sz="1600" b="0" dirty="0" smtClean="0">
              <a:solidFill>
                <a:prstClr val="black"/>
              </a:solidFill>
              <a:latin typeface="Arial" panose="020B0604020202020204"/>
              <a:ea typeface="+mn-ea"/>
            </a:endParaRPr>
          </a:p>
          <a:p>
            <a:pPr eaLnBrk="1" fontAlgn="auto" hangingPunct="1">
              <a:spcBef>
                <a:spcPts val="0"/>
              </a:spcBef>
              <a:spcAft>
                <a:spcPts val="0"/>
              </a:spcAft>
            </a:pPr>
            <a:r>
              <a:rPr lang="en-US" sz="1600" dirty="0" smtClean="0">
                <a:solidFill>
                  <a:prstClr val="black"/>
                </a:solidFill>
                <a:latin typeface="Arial" panose="020B0604020202020204"/>
                <a:ea typeface="+mn-ea"/>
              </a:rPr>
              <a:t>Y-Series – “K” “ L”</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Heat-Pump</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Up to 360MBH (30 Tons)</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Up to 50 indoor units</a:t>
            </a:r>
          </a:p>
          <a:p>
            <a:pPr marL="342900" indent="-342900" eaLnBrk="1" fontAlgn="auto" hangingPunct="1">
              <a:spcBef>
                <a:spcPts val="0"/>
              </a:spcBef>
              <a:spcAft>
                <a:spcPts val="0"/>
              </a:spcAft>
              <a:buFont typeface="Arial" panose="020B0604020202020204" pitchFamily="34" charset="0"/>
              <a:buChar char="•"/>
            </a:pPr>
            <a:r>
              <a:rPr lang="en-US" sz="1200" b="0" dirty="0">
                <a:solidFill>
                  <a:prstClr val="black"/>
                </a:solidFill>
                <a:latin typeface="Arial" panose="020B0604020202020204"/>
              </a:rPr>
              <a:t>Max. 90 mts from first derivation</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Combination IUs up to 130%</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rPr>
              <a:t>Max</a:t>
            </a:r>
            <a:r>
              <a:rPr lang="en-US" sz="1200" b="0" dirty="0">
                <a:solidFill>
                  <a:prstClr val="black"/>
                </a:solidFill>
                <a:latin typeface="Arial" panose="020B0604020202020204"/>
              </a:rPr>
              <a:t>. pipe length </a:t>
            </a:r>
            <a:r>
              <a:rPr lang="en-US" sz="1200" b="0" dirty="0" smtClean="0">
                <a:solidFill>
                  <a:prstClr val="black"/>
                </a:solidFill>
                <a:latin typeface="Arial" panose="020B0604020202020204"/>
                <a:ea typeface="+mn-ea"/>
              </a:rPr>
              <a:t>= 1000 mts</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rPr>
              <a:t>Max. height diff. UIs </a:t>
            </a:r>
            <a:r>
              <a:rPr lang="en-US" sz="1200" b="0" dirty="0" smtClean="0">
                <a:solidFill>
                  <a:prstClr val="black"/>
                </a:solidFill>
                <a:latin typeface="Arial" panose="020B0604020202020204"/>
                <a:ea typeface="+mn-ea"/>
              </a:rPr>
              <a:t>= 30 mts</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Max. EER/IEER “K” = 14.2 / 21.3</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Max. EER/IEER “L” = 16.4 / 28.1</a:t>
            </a:r>
          </a:p>
          <a:p>
            <a:pPr eaLnBrk="1" fontAlgn="auto" hangingPunct="1">
              <a:spcBef>
                <a:spcPts val="0"/>
              </a:spcBef>
              <a:spcAft>
                <a:spcPts val="0"/>
              </a:spcAft>
            </a:pPr>
            <a:endParaRPr lang="en-US" sz="1200" b="0" dirty="0">
              <a:solidFill>
                <a:prstClr val="black"/>
              </a:solidFill>
              <a:latin typeface="Arial" panose="020B0604020202020204"/>
              <a:ea typeface="+mn-ea"/>
            </a:endParaRPr>
          </a:p>
        </p:txBody>
      </p:sp>
      <p:grpSp>
        <p:nvGrpSpPr>
          <p:cNvPr id="29" name="Group 28"/>
          <p:cNvGrpSpPr/>
          <p:nvPr/>
        </p:nvGrpSpPr>
        <p:grpSpPr>
          <a:xfrm>
            <a:off x="501573" y="785695"/>
            <a:ext cx="10719068" cy="5284719"/>
            <a:chOff x="1835851" y="692081"/>
            <a:chExt cx="10719068" cy="5284719"/>
          </a:xfrm>
        </p:grpSpPr>
        <p:pic>
          <p:nvPicPr>
            <p:cNvPr id="30" name="Picture 29"/>
            <p:cNvPicPr>
              <a:picLocks noChangeAspect="1"/>
            </p:cNvPicPr>
            <p:nvPr/>
          </p:nvPicPr>
          <p:blipFill>
            <a:blip r:embed="rId2"/>
            <a:stretch>
              <a:fillRect/>
            </a:stretch>
          </p:blipFill>
          <p:spPr>
            <a:xfrm>
              <a:off x="1835851" y="692081"/>
              <a:ext cx="2170093" cy="379161"/>
            </a:xfrm>
            <a:prstGeom prst="rect">
              <a:avLst/>
            </a:prstGeom>
          </p:spPr>
        </p:pic>
        <p:pic>
          <p:nvPicPr>
            <p:cNvPr id="31" name="Picture 30"/>
            <p:cNvPicPr>
              <a:picLocks noChangeAspect="1"/>
            </p:cNvPicPr>
            <p:nvPr/>
          </p:nvPicPr>
          <p:blipFill>
            <a:blip r:embed="rId3"/>
            <a:stretch>
              <a:fillRect/>
            </a:stretch>
          </p:blipFill>
          <p:spPr>
            <a:xfrm>
              <a:off x="1835851" y="1558834"/>
              <a:ext cx="4947275" cy="4417966"/>
            </a:xfrm>
            <a:prstGeom prst="rect">
              <a:avLst/>
            </a:prstGeom>
          </p:spPr>
        </p:pic>
        <p:sp>
          <p:nvSpPr>
            <p:cNvPr id="32" name="Rectangle 31"/>
            <p:cNvSpPr/>
            <p:nvPr/>
          </p:nvSpPr>
          <p:spPr bwMode="auto">
            <a:xfrm>
              <a:off x="4589418" y="3796937"/>
              <a:ext cx="1053737" cy="1759132"/>
            </a:xfrm>
            <a:prstGeom prst="rect">
              <a:avLst/>
            </a:prstGeom>
            <a:noFill/>
            <a:ln w="9525" cap="flat" cmpd="sng" algn="ctr">
              <a:solidFill>
                <a:srgbClr val="E31D1A"/>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3" name="Rectangle 32"/>
            <p:cNvSpPr/>
            <p:nvPr/>
          </p:nvSpPr>
          <p:spPr bwMode="auto">
            <a:xfrm>
              <a:off x="5721108" y="3796937"/>
              <a:ext cx="1053737" cy="1759132"/>
            </a:xfrm>
            <a:prstGeom prst="rect">
              <a:avLst/>
            </a:prstGeom>
            <a:noFill/>
            <a:ln w="9525" cap="flat" cmpd="sng" algn="ctr">
              <a:solidFill>
                <a:srgbClr val="E31D1A"/>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4" name="Rectangle 33"/>
            <p:cNvSpPr/>
            <p:nvPr/>
          </p:nvSpPr>
          <p:spPr bwMode="auto">
            <a:xfrm>
              <a:off x="3255751" y="2037805"/>
              <a:ext cx="1053737" cy="1759132"/>
            </a:xfrm>
            <a:prstGeom prst="rect">
              <a:avLst/>
            </a:prstGeom>
            <a:noFill/>
            <a:ln w="9525" cap="flat" cmpd="sng" algn="ctr">
              <a:solidFill>
                <a:srgbClr val="E31D1A"/>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5050" y="3150356"/>
              <a:ext cx="1231038" cy="617461"/>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46220" y="2158287"/>
              <a:ext cx="2108699" cy="651061"/>
            </a:xfrm>
            <a:prstGeom prst="rect">
              <a:avLst/>
            </a:prstGeom>
          </p:spPr>
        </p:pic>
        <p:pic>
          <p:nvPicPr>
            <p:cNvPr id="37" name="Picture 36"/>
            <p:cNvPicPr>
              <a:picLocks noChangeAspect="1"/>
            </p:cNvPicPr>
            <p:nvPr/>
          </p:nvPicPr>
          <p:blipFill>
            <a:blip r:embed="rId6"/>
            <a:stretch>
              <a:fillRect/>
            </a:stretch>
          </p:blipFill>
          <p:spPr>
            <a:xfrm>
              <a:off x="1835851" y="1192167"/>
              <a:ext cx="1854623" cy="393790"/>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5660" y="2128735"/>
              <a:ext cx="838200" cy="1361226"/>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0045" y="3904195"/>
              <a:ext cx="838200" cy="1361226"/>
            </a:xfrm>
            <a:prstGeom prst="rect">
              <a:avLst/>
            </a:prstGeom>
          </p:spPr>
        </p:pic>
      </p:grpSp>
      <p:sp>
        <p:nvSpPr>
          <p:cNvPr id="40" name="Rectangle 39"/>
          <p:cNvSpPr/>
          <p:nvPr/>
        </p:nvSpPr>
        <p:spPr>
          <a:xfrm>
            <a:off x="8927641" y="4254532"/>
            <a:ext cx="3876239" cy="1877437"/>
          </a:xfrm>
          <a:prstGeom prst="rect">
            <a:avLst/>
          </a:prstGeom>
        </p:spPr>
        <p:txBody>
          <a:bodyPr wrap="square">
            <a:spAutoFit/>
          </a:bodyPr>
          <a:lstStyle/>
          <a:p>
            <a:pPr eaLnBrk="1" fontAlgn="auto" hangingPunct="1">
              <a:spcBef>
                <a:spcPts val="0"/>
              </a:spcBef>
              <a:spcAft>
                <a:spcPts val="0"/>
              </a:spcAft>
            </a:pPr>
            <a:r>
              <a:rPr lang="en-US" sz="1600" dirty="0" smtClean="0">
                <a:solidFill>
                  <a:prstClr val="black"/>
                </a:solidFill>
                <a:latin typeface="Arial" panose="020B0604020202020204"/>
                <a:ea typeface="+mn-ea"/>
              </a:rPr>
              <a:t>S-Series “K”</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Heat-Pump</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3, 4 y 5 Tons</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Up to 12 indoor units</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rPr>
              <a:t>Max. 30 mts from first derivation</a:t>
            </a:r>
          </a:p>
          <a:p>
            <a:pPr marL="342900" indent="-342900" eaLnBrk="1" fontAlgn="auto" hangingPunct="1">
              <a:spcBef>
                <a:spcPts val="0"/>
              </a:spcBef>
              <a:spcAft>
                <a:spcPts val="0"/>
              </a:spcAft>
              <a:buFont typeface="Arial" panose="020B0604020202020204" pitchFamily="34" charset="0"/>
              <a:buChar char="•"/>
            </a:pPr>
            <a:r>
              <a:rPr lang="en-US" sz="1200" b="0" dirty="0">
                <a:solidFill>
                  <a:prstClr val="black"/>
                </a:solidFill>
                <a:latin typeface="Arial" panose="020B0604020202020204"/>
              </a:rPr>
              <a:t>Combination UIs up to 130%</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rPr>
              <a:t>Total piping length </a:t>
            </a:r>
            <a:r>
              <a:rPr lang="en-US" sz="1200" b="0" dirty="0">
                <a:solidFill>
                  <a:prstClr val="black"/>
                </a:solidFill>
                <a:latin typeface="Arial" panose="020B0604020202020204"/>
              </a:rPr>
              <a:t>= 300 mts</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rPr>
              <a:t>Max. height diff. UIs </a:t>
            </a:r>
            <a:r>
              <a:rPr lang="en-US" sz="1200" b="0" dirty="0">
                <a:solidFill>
                  <a:prstClr val="black"/>
                </a:solidFill>
                <a:latin typeface="Arial" panose="020B0604020202020204"/>
              </a:rPr>
              <a:t>= 15 mts</a:t>
            </a:r>
          </a:p>
          <a:p>
            <a:pPr marL="342900" indent="-342900" eaLnBrk="1" fontAlgn="auto" hangingPunct="1">
              <a:spcBef>
                <a:spcPts val="0"/>
              </a:spcBef>
              <a:spcAft>
                <a:spcPts val="0"/>
              </a:spcAft>
              <a:buFont typeface="Arial" panose="020B0604020202020204" pitchFamily="34" charset="0"/>
              <a:buChar char="•"/>
            </a:pPr>
            <a:r>
              <a:rPr lang="en-US" sz="1200" b="0" dirty="0" smtClean="0">
                <a:solidFill>
                  <a:prstClr val="black"/>
                </a:solidFill>
                <a:latin typeface="Arial" panose="020B0604020202020204"/>
                <a:ea typeface="+mn-ea"/>
              </a:rPr>
              <a:t>Max. EER/IEER “L” = 14.2 / 21.0</a:t>
            </a:r>
            <a:endParaRPr lang="en-US" sz="1200" b="0" dirty="0">
              <a:solidFill>
                <a:prstClr val="black"/>
              </a:solidFill>
              <a:latin typeface="Arial" panose="020B0604020202020204"/>
              <a:ea typeface="+mn-ea"/>
            </a:endParaRPr>
          </a:p>
        </p:txBody>
      </p:sp>
    </p:spTree>
    <p:extLst>
      <p:ext uri="{BB962C8B-B14F-4D97-AF65-F5344CB8AC3E}">
        <p14:creationId xmlns:p14="http://schemas.microsoft.com/office/powerpoint/2010/main" val="1022224721"/>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786" y="-427762"/>
            <a:ext cx="10972800" cy="1600200"/>
          </a:xfrm>
        </p:spPr>
        <p:txBody>
          <a:bodyPr/>
          <a:lstStyle/>
          <a:p>
            <a:pPr>
              <a:defRPr/>
            </a:pPr>
            <a:r>
              <a:rPr lang="en-US" dirty="0" smtClean="0"/>
              <a:t>Portfolio de </a:t>
            </a:r>
            <a:r>
              <a:rPr lang="en-US" dirty="0" err="1" smtClean="0"/>
              <a:t>Produto</a:t>
            </a:r>
            <a:endParaRPr lang="en-US" dirty="0"/>
          </a:p>
        </p:txBody>
      </p:sp>
      <p:sp>
        <p:nvSpPr>
          <p:cNvPr id="16" name="Slide Number Placeholder 3"/>
          <p:cNvSpPr txBox="1">
            <a:spLocks/>
          </p:cNvSpPr>
          <p:nvPr/>
        </p:nvSpPr>
        <p:spPr>
          <a:xfrm>
            <a:off x="457636" y="6023847"/>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19DA776-0738-420C-87C4-3666DCB6EE19}" type="slidenum">
              <a:rPr kumimoji="0" lang="en-US" alt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altLang="en-US" sz="9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endParaRPr>
          </a:p>
        </p:txBody>
      </p:sp>
      <p:sp>
        <p:nvSpPr>
          <p:cNvPr id="15" name="Slide Number Placeholder 3"/>
          <p:cNvSpPr txBox="1">
            <a:spLocks/>
          </p:cNvSpPr>
          <p:nvPr/>
        </p:nvSpPr>
        <p:spPr>
          <a:xfrm>
            <a:off x="232011"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19DA776-0738-420C-87C4-3666DCB6EE19}" type="slidenum">
              <a:rPr kumimoji="0" lang="en-US" alt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altLang="en-US" sz="9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endParaRPr>
          </a:p>
        </p:txBody>
      </p:sp>
      <p:sp>
        <p:nvSpPr>
          <p:cNvPr id="54" name="Slide Number Placeholder 3"/>
          <p:cNvSpPr txBox="1">
            <a:spLocks/>
          </p:cNvSpPr>
          <p:nvPr/>
        </p:nvSpPr>
        <p:spPr>
          <a:xfrm>
            <a:off x="6785211" y="6121530"/>
            <a:ext cx="1033174" cy="182563"/>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19DA776-0738-420C-87C4-3666DCB6EE19}" type="slidenum">
              <a:rPr kumimoji="0" lang="en-US" altLang="en-US" sz="9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altLang="en-US" sz="9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endParaRPr>
          </a:p>
        </p:txBody>
      </p:sp>
      <p:pic>
        <p:nvPicPr>
          <p:cNvPr id="55" name="Picture 54"/>
          <p:cNvPicPr>
            <a:picLocks noChangeAspect="1"/>
          </p:cNvPicPr>
          <p:nvPr/>
        </p:nvPicPr>
        <p:blipFill>
          <a:blip r:embed="rId2"/>
          <a:stretch>
            <a:fillRect/>
          </a:stretch>
        </p:blipFill>
        <p:spPr>
          <a:xfrm>
            <a:off x="6497283" y="1172438"/>
            <a:ext cx="1321102" cy="844743"/>
          </a:xfrm>
          <a:prstGeom prst="rect">
            <a:avLst/>
          </a:prstGeom>
        </p:spPr>
      </p:pic>
      <p:pic>
        <p:nvPicPr>
          <p:cNvPr id="56" name="Picture 55"/>
          <p:cNvPicPr>
            <a:picLocks noChangeAspect="1"/>
          </p:cNvPicPr>
          <p:nvPr/>
        </p:nvPicPr>
        <p:blipFill>
          <a:blip r:embed="rId3"/>
          <a:stretch>
            <a:fillRect/>
          </a:stretch>
        </p:blipFill>
        <p:spPr>
          <a:xfrm>
            <a:off x="2014176" y="1229938"/>
            <a:ext cx="1276641" cy="1136909"/>
          </a:xfrm>
          <a:prstGeom prst="rect">
            <a:avLst/>
          </a:prstGeom>
        </p:spPr>
      </p:pic>
      <p:pic>
        <p:nvPicPr>
          <p:cNvPr id="57" name="Picture 56"/>
          <p:cNvPicPr>
            <a:picLocks noChangeAspect="1"/>
          </p:cNvPicPr>
          <p:nvPr/>
        </p:nvPicPr>
        <p:blipFill>
          <a:blip r:embed="rId4"/>
          <a:stretch>
            <a:fillRect/>
          </a:stretch>
        </p:blipFill>
        <p:spPr>
          <a:xfrm>
            <a:off x="3535390" y="1229938"/>
            <a:ext cx="1105152" cy="1022583"/>
          </a:xfrm>
          <a:prstGeom prst="rect">
            <a:avLst/>
          </a:prstGeom>
        </p:spPr>
      </p:pic>
      <p:pic>
        <p:nvPicPr>
          <p:cNvPr id="58" name="Picture 57"/>
          <p:cNvPicPr>
            <a:picLocks noChangeAspect="1"/>
          </p:cNvPicPr>
          <p:nvPr/>
        </p:nvPicPr>
        <p:blipFill>
          <a:blip r:embed="rId5"/>
          <a:stretch>
            <a:fillRect/>
          </a:stretch>
        </p:blipFill>
        <p:spPr>
          <a:xfrm>
            <a:off x="585786" y="2494661"/>
            <a:ext cx="1149612" cy="1289344"/>
          </a:xfrm>
          <a:prstGeom prst="rect">
            <a:avLst/>
          </a:prstGeom>
        </p:spPr>
      </p:pic>
      <p:pic>
        <p:nvPicPr>
          <p:cNvPr id="59" name="Picture 58"/>
          <p:cNvPicPr>
            <a:picLocks noChangeAspect="1"/>
          </p:cNvPicPr>
          <p:nvPr/>
        </p:nvPicPr>
        <p:blipFill>
          <a:blip r:embed="rId6"/>
          <a:stretch>
            <a:fillRect/>
          </a:stretch>
        </p:blipFill>
        <p:spPr>
          <a:xfrm>
            <a:off x="8066330" y="1185119"/>
            <a:ext cx="1168666" cy="825688"/>
          </a:xfrm>
          <a:prstGeom prst="rect">
            <a:avLst/>
          </a:prstGeom>
        </p:spPr>
      </p:pic>
      <p:pic>
        <p:nvPicPr>
          <p:cNvPr id="60" name="Picture 59"/>
          <p:cNvPicPr>
            <a:picLocks noChangeAspect="1"/>
          </p:cNvPicPr>
          <p:nvPr/>
        </p:nvPicPr>
        <p:blipFill>
          <a:blip r:embed="rId7"/>
          <a:stretch>
            <a:fillRect/>
          </a:stretch>
        </p:blipFill>
        <p:spPr>
          <a:xfrm>
            <a:off x="543861" y="1293452"/>
            <a:ext cx="1359210" cy="1073395"/>
          </a:xfrm>
          <a:prstGeom prst="rect">
            <a:avLst/>
          </a:prstGeom>
        </p:spPr>
      </p:pic>
      <p:pic>
        <p:nvPicPr>
          <p:cNvPr id="61" name="Picture 60"/>
          <p:cNvPicPr>
            <a:picLocks noChangeAspect="1"/>
          </p:cNvPicPr>
          <p:nvPr/>
        </p:nvPicPr>
        <p:blipFill>
          <a:blip r:embed="rId8"/>
          <a:stretch>
            <a:fillRect/>
          </a:stretch>
        </p:blipFill>
        <p:spPr>
          <a:xfrm>
            <a:off x="3463777" y="2390779"/>
            <a:ext cx="1067043" cy="1410021"/>
          </a:xfrm>
          <a:prstGeom prst="rect">
            <a:avLst/>
          </a:prstGeom>
        </p:spPr>
      </p:pic>
      <p:pic>
        <p:nvPicPr>
          <p:cNvPr id="62" name="Picture 61"/>
          <p:cNvPicPr>
            <a:picLocks noChangeAspect="1"/>
          </p:cNvPicPr>
          <p:nvPr/>
        </p:nvPicPr>
        <p:blipFill>
          <a:blip r:embed="rId9"/>
          <a:stretch>
            <a:fillRect/>
          </a:stretch>
        </p:blipFill>
        <p:spPr>
          <a:xfrm>
            <a:off x="1903071" y="2494661"/>
            <a:ext cx="1079746" cy="1219478"/>
          </a:xfrm>
          <a:prstGeom prst="rect">
            <a:avLst/>
          </a:prstGeom>
        </p:spPr>
      </p:pic>
      <p:grpSp>
        <p:nvGrpSpPr>
          <p:cNvPr id="63" name="Group 62"/>
          <p:cNvGrpSpPr/>
          <p:nvPr/>
        </p:nvGrpSpPr>
        <p:grpSpPr>
          <a:xfrm>
            <a:off x="5007242" y="1185587"/>
            <a:ext cx="1245676" cy="879959"/>
            <a:chOff x="7022499" y="2079280"/>
            <a:chExt cx="1245676" cy="879959"/>
          </a:xfrm>
        </p:grpSpPr>
        <p:pic>
          <p:nvPicPr>
            <p:cNvPr id="64" name="Picture 63"/>
            <p:cNvPicPr>
              <a:picLocks noChangeAspect="1"/>
            </p:cNvPicPr>
            <p:nvPr/>
          </p:nvPicPr>
          <p:blipFill>
            <a:blip r:embed="rId10"/>
            <a:stretch>
              <a:fillRect/>
            </a:stretch>
          </p:blipFill>
          <p:spPr>
            <a:xfrm>
              <a:off x="7022499" y="2079280"/>
              <a:ext cx="1245676" cy="602960"/>
            </a:xfrm>
            <a:prstGeom prst="rect">
              <a:avLst/>
            </a:prstGeom>
          </p:spPr>
        </p:pic>
        <p:sp>
          <p:nvSpPr>
            <p:cNvPr id="65" name="TextBox 64"/>
            <p:cNvSpPr txBox="1"/>
            <p:nvPr/>
          </p:nvSpPr>
          <p:spPr bwMode="auto">
            <a:xfrm>
              <a:off x="7131415" y="2682240"/>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none" lIns="91440" tIns="45720" rIns="91440" bIns="45720" numCol="1" rtlCol="0" anchor="t" anchorCtr="0" compatLnSpc="1">
              <a:prstTxWarp prst="textNoShape">
                <a:avLst/>
              </a:prstTxWarp>
              <a:spAutoFit/>
            </a:bodyPr>
            <a:lstStyle/>
            <a:p>
              <a:pPr algn="ctr" eaLnBrk="1" fontAlgn="auto" hangingPunct="1">
                <a:spcBef>
                  <a:spcPts val="0"/>
                </a:spcBef>
                <a:spcAft>
                  <a:spcPts val="0"/>
                </a:spcAft>
              </a:pPr>
              <a:r>
                <a:rPr lang="en-US" sz="600" b="0" dirty="0">
                  <a:solidFill>
                    <a:prstClr val="black">
                      <a:lumMod val="60000"/>
                      <a:lumOff val="40000"/>
                    </a:prstClr>
                  </a:solidFill>
                  <a:latin typeface="Arial" panose="020B0604020202020204"/>
                  <a:ea typeface="+mn-ea"/>
                </a:rPr>
                <a:t>PLFY-VLMD</a:t>
              </a:r>
            </a:p>
            <a:p>
              <a:pPr algn="ctr" eaLnBrk="1" fontAlgn="auto" hangingPunct="1">
                <a:spcBef>
                  <a:spcPts val="0"/>
                </a:spcBef>
                <a:spcAft>
                  <a:spcPts val="0"/>
                </a:spcAft>
              </a:pPr>
              <a:r>
                <a:rPr lang="en-US" sz="600" b="0" dirty="0">
                  <a:solidFill>
                    <a:prstClr val="black">
                      <a:lumMod val="60000"/>
                      <a:lumOff val="40000"/>
                    </a:prstClr>
                  </a:solidFill>
                  <a:latin typeface="Arial" panose="020B0604020202020204"/>
                  <a:ea typeface="+mn-ea"/>
                </a:rPr>
                <a:t>Ceiling Cassette (2-way)</a:t>
              </a:r>
            </a:p>
          </p:txBody>
        </p:sp>
      </p:grpSp>
      <p:pic>
        <p:nvPicPr>
          <p:cNvPr id="66" name="Picture 65"/>
          <p:cNvPicPr>
            <a:picLocks noChangeAspect="1"/>
          </p:cNvPicPr>
          <p:nvPr/>
        </p:nvPicPr>
        <p:blipFill>
          <a:blip r:embed="rId11"/>
          <a:stretch>
            <a:fillRect/>
          </a:stretch>
        </p:blipFill>
        <p:spPr>
          <a:xfrm>
            <a:off x="232011" y="3849960"/>
            <a:ext cx="4589334" cy="2237962"/>
          </a:xfrm>
          <a:prstGeom prst="rect">
            <a:avLst/>
          </a:prstGeom>
        </p:spPr>
      </p:pic>
      <p:pic>
        <p:nvPicPr>
          <p:cNvPr id="67" name="Picture 66"/>
          <p:cNvPicPr>
            <a:picLocks noChangeAspect="1"/>
          </p:cNvPicPr>
          <p:nvPr/>
        </p:nvPicPr>
        <p:blipFill>
          <a:blip r:embed="rId12"/>
          <a:stretch>
            <a:fillRect/>
          </a:stretch>
        </p:blipFill>
        <p:spPr>
          <a:xfrm>
            <a:off x="5171024" y="2381174"/>
            <a:ext cx="4556138" cy="3779522"/>
          </a:xfrm>
          <a:prstGeom prst="rect">
            <a:avLst/>
          </a:prstGeom>
        </p:spPr>
      </p:pic>
      <p:pic>
        <p:nvPicPr>
          <p:cNvPr id="68" name="Picture 67"/>
          <p:cNvPicPr>
            <a:picLocks noChangeAspect="1"/>
          </p:cNvPicPr>
          <p:nvPr/>
        </p:nvPicPr>
        <p:blipFill>
          <a:blip r:embed="rId13"/>
          <a:stretch>
            <a:fillRect/>
          </a:stretch>
        </p:blipFill>
        <p:spPr>
          <a:xfrm>
            <a:off x="543861" y="778647"/>
            <a:ext cx="1625970" cy="393790"/>
          </a:xfrm>
          <a:prstGeom prst="rect">
            <a:avLst/>
          </a:prstGeom>
        </p:spPr>
      </p:pic>
      <p:cxnSp>
        <p:nvCxnSpPr>
          <p:cNvPr id="69" name="Straight Connector 68"/>
          <p:cNvCxnSpPr/>
          <p:nvPr/>
        </p:nvCxnSpPr>
        <p:spPr bwMode="auto">
          <a:xfrm>
            <a:off x="4821345" y="2308400"/>
            <a:ext cx="0" cy="3779522"/>
          </a:xfrm>
          <a:prstGeom prst="line">
            <a:avLst/>
          </a:prstGeom>
          <a:solidFill>
            <a:srgbClr val="720000"/>
          </a:solidFill>
          <a:ln w="9525" cap="flat" cmpd="sng" algn="ctr">
            <a:solidFill>
              <a:sysClr val="windowText" lastClr="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70" name="Picture 6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95632" y="2780803"/>
            <a:ext cx="435428" cy="218401"/>
          </a:xfrm>
          <a:prstGeom prst="rect">
            <a:avLst/>
          </a:prstGeom>
        </p:spPr>
      </p:pic>
      <p:pic>
        <p:nvPicPr>
          <p:cNvPr id="71" name="Picture 7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67643" y="2788624"/>
            <a:ext cx="435428" cy="218401"/>
          </a:xfrm>
          <a:prstGeom prst="rect">
            <a:avLst/>
          </a:prstGeom>
        </p:spPr>
      </p:pic>
      <p:sp>
        <p:nvSpPr>
          <p:cNvPr id="72" name="TextBox 71"/>
          <p:cNvSpPr txBox="1"/>
          <p:nvPr/>
        </p:nvSpPr>
        <p:spPr bwMode="auto">
          <a:xfrm>
            <a:off x="1418755" y="2950512"/>
            <a:ext cx="55335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none" lIns="91440" tIns="45720" rIns="91440" bIns="45720" numCol="1" rtlCol="0" anchor="t" anchorCtr="0" compatLnSpc="1">
            <a:prstTxWarp prst="textNoShape">
              <a:avLst/>
            </a:prstTxWarp>
            <a:spAutoFit/>
          </a:bodyPr>
          <a:lstStyle/>
          <a:p>
            <a:pPr eaLnBrk="1" fontAlgn="auto" hangingPunct="1">
              <a:spcBef>
                <a:spcPts val="0"/>
              </a:spcBef>
              <a:spcAft>
                <a:spcPts val="0"/>
              </a:spcAft>
            </a:pPr>
            <a:r>
              <a:rPr lang="en-US" sz="1400" b="0" dirty="0">
                <a:solidFill>
                  <a:prstClr val="black"/>
                </a:solidFill>
                <a:latin typeface="Arial" panose="020B0604020202020204"/>
                <a:ea typeface="+mn-ea"/>
              </a:rPr>
              <a:t>Only</a:t>
            </a:r>
          </a:p>
        </p:txBody>
      </p:sp>
      <p:sp>
        <p:nvSpPr>
          <p:cNvPr id="73" name="TextBox 72"/>
          <p:cNvSpPr txBox="1"/>
          <p:nvPr/>
        </p:nvSpPr>
        <p:spPr bwMode="auto">
          <a:xfrm>
            <a:off x="4227231" y="2938336"/>
            <a:ext cx="55335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none" lIns="91440" tIns="45720" rIns="91440" bIns="45720" numCol="1" rtlCol="0" anchor="t" anchorCtr="0" compatLnSpc="1">
            <a:prstTxWarp prst="textNoShape">
              <a:avLst/>
            </a:prstTxWarp>
            <a:spAutoFit/>
          </a:bodyPr>
          <a:lstStyle/>
          <a:p>
            <a:pPr eaLnBrk="1" fontAlgn="auto" hangingPunct="1">
              <a:spcBef>
                <a:spcPts val="0"/>
              </a:spcBef>
              <a:spcAft>
                <a:spcPts val="0"/>
              </a:spcAft>
            </a:pPr>
            <a:r>
              <a:rPr lang="en-US" sz="1400" b="0" dirty="0">
                <a:solidFill>
                  <a:prstClr val="black"/>
                </a:solidFill>
                <a:latin typeface="Arial" panose="020B0604020202020204"/>
                <a:ea typeface="+mn-ea"/>
              </a:rPr>
              <a:t>Only</a:t>
            </a:r>
          </a:p>
        </p:txBody>
      </p:sp>
      <p:sp>
        <p:nvSpPr>
          <p:cNvPr id="74" name="TextBox 73"/>
          <p:cNvSpPr txBox="1"/>
          <p:nvPr/>
        </p:nvSpPr>
        <p:spPr bwMode="auto">
          <a:xfrm>
            <a:off x="5007242" y="908588"/>
            <a:ext cx="1813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spAutoFit/>
          </a:bodyPr>
          <a:lstStyle/>
          <a:p>
            <a:pPr eaLnBrk="1" fontAlgn="auto" hangingPunct="1">
              <a:spcBef>
                <a:spcPts val="0"/>
              </a:spcBef>
              <a:spcAft>
                <a:spcPts val="0"/>
              </a:spcAft>
            </a:pPr>
            <a:r>
              <a:rPr lang="en-US" sz="1400" b="0" dirty="0" err="1" smtClean="0">
                <a:solidFill>
                  <a:prstClr val="black"/>
                </a:solidFill>
                <a:latin typeface="Arial" panose="020B0604020202020204"/>
                <a:ea typeface="+mn-ea"/>
              </a:rPr>
              <a:t>Nn</a:t>
            </a:r>
            <a:r>
              <a:rPr lang="en-US" sz="1400" b="0" dirty="0" smtClean="0">
                <a:solidFill>
                  <a:prstClr val="black"/>
                </a:solidFill>
                <a:latin typeface="Arial" panose="020B0604020202020204"/>
                <a:ea typeface="+mn-ea"/>
              </a:rPr>
              <a:t> </a:t>
            </a:r>
            <a:r>
              <a:rPr lang="en-US" sz="1400" b="0" dirty="0">
                <a:solidFill>
                  <a:prstClr val="black"/>
                </a:solidFill>
                <a:latin typeface="Arial" panose="020B0604020202020204"/>
                <a:ea typeface="+mn-ea"/>
              </a:rPr>
              <a:t>UL </a:t>
            </a:r>
            <a:r>
              <a:rPr lang="en-US" sz="1400" b="0" dirty="0" err="1" smtClean="0">
                <a:solidFill>
                  <a:prstClr val="black"/>
                </a:solidFill>
                <a:latin typeface="Arial" panose="020B0604020202020204"/>
                <a:ea typeface="+mn-ea"/>
              </a:rPr>
              <a:t>Solamente</a:t>
            </a:r>
            <a:endParaRPr lang="en-US" sz="1400" b="0" dirty="0">
              <a:solidFill>
                <a:prstClr val="black"/>
              </a:solidFill>
              <a:latin typeface="Arial" panose="020B0604020202020204"/>
              <a:ea typeface="+mn-ea"/>
            </a:endParaRPr>
          </a:p>
        </p:txBody>
      </p:sp>
      <p:sp>
        <p:nvSpPr>
          <p:cNvPr id="75" name="TextBox 74"/>
          <p:cNvSpPr txBox="1"/>
          <p:nvPr/>
        </p:nvSpPr>
        <p:spPr bwMode="auto">
          <a:xfrm>
            <a:off x="2526678" y="6137082"/>
            <a:ext cx="868184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spAutoFit/>
          </a:bodyPr>
          <a:lstStyle/>
          <a:p>
            <a:pPr eaLnBrk="1" fontAlgn="auto" hangingPunct="1">
              <a:spcBef>
                <a:spcPts val="0"/>
              </a:spcBef>
              <a:spcAft>
                <a:spcPts val="0"/>
              </a:spcAft>
            </a:pPr>
            <a:r>
              <a:rPr lang="es-419" sz="1100" b="0" dirty="0">
                <a:solidFill>
                  <a:prstClr val="black"/>
                </a:solidFill>
                <a:latin typeface="Arial" panose="020B0604020202020204"/>
                <a:ea typeface="+mn-ea"/>
              </a:rPr>
              <a:t>*Todas las unidades interiores existen en versión UL y No-UL, a excepción de las mencionadas. Todos los controles son UL.</a:t>
            </a:r>
          </a:p>
        </p:txBody>
      </p:sp>
      <p:sp>
        <p:nvSpPr>
          <p:cNvPr id="76" name="TextBox 75">
            <a:extLst/>
          </p:cNvPr>
          <p:cNvSpPr txBox="1"/>
          <p:nvPr/>
        </p:nvSpPr>
        <p:spPr bwMode="auto">
          <a:xfrm>
            <a:off x="7449094" y="1919657"/>
            <a:ext cx="44661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wrap="square">
            <a:spAutoFit/>
          </a:bodyPr>
          <a:lstStyle/>
          <a:p>
            <a:pPr marL="285750" indent="-285750" algn="ctr" eaLnBrk="1" fontAlgn="auto" hangingPunct="1">
              <a:spcBef>
                <a:spcPts val="0"/>
              </a:spcBef>
              <a:spcAft>
                <a:spcPts val="0"/>
              </a:spcAft>
              <a:buFont typeface="Arial" panose="020B0604020202020204" pitchFamily="34" charset="0"/>
              <a:buChar char="•"/>
              <a:defRPr/>
            </a:pPr>
            <a:r>
              <a:rPr lang="en-US" sz="1600" b="0" dirty="0" smtClean="0">
                <a:solidFill>
                  <a:prstClr val="black"/>
                </a:solidFill>
                <a:latin typeface="Arial" panose="020B0604020202020204"/>
                <a:ea typeface="MS PGothic" panose="020B0600070205080204" pitchFamily="34" charset="-128"/>
              </a:rPr>
              <a:t>Sin </a:t>
            </a:r>
            <a:r>
              <a:rPr lang="en-US" sz="1600" b="0" dirty="0" err="1" smtClean="0">
                <a:solidFill>
                  <a:prstClr val="black"/>
                </a:solidFill>
                <a:latin typeface="Arial" panose="020B0604020202020204"/>
                <a:ea typeface="MS PGothic" panose="020B0600070205080204" pitchFamily="34" charset="-128"/>
              </a:rPr>
              <a:t>Ducto</a:t>
            </a:r>
            <a:r>
              <a:rPr lang="en-US" sz="1600" b="0" dirty="0" smtClean="0">
                <a:solidFill>
                  <a:prstClr val="black"/>
                </a:solidFill>
                <a:latin typeface="Arial" panose="020B0604020202020204"/>
                <a:ea typeface="MS PGothic" panose="020B0600070205080204" pitchFamily="34" charset="-128"/>
              </a:rPr>
              <a:t> </a:t>
            </a:r>
            <a:r>
              <a:rPr lang="en-US" sz="1600" b="0" dirty="0">
                <a:solidFill>
                  <a:prstClr val="black"/>
                </a:solidFill>
                <a:latin typeface="Arial" panose="020B0604020202020204"/>
                <a:ea typeface="MS PGothic" panose="020B0600070205080204" pitchFamily="34" charset="-128"/>
              </a:rPr>
              <a:t>6-48 Mbh </a:t>
            </a:r>
          </a:p>
          <a:p>
            <a:pPr marL="285750" indent="-285750" algn="ctr" eaLnBrk="1" fontAlgn="auto" hangingPunct="1">
              <a:spcBef>
                <a:spcPts val="0"/>
              </a:spcBef>
              <a:spcAft>
                <a:spcPts val="0"/>
              </a:spcAft>
              <a:buFont typeface="Arial" panose="020B0604020202020204" pitchFamily="34" charset="0"/>
              <a:buChar char="•"/>
              <a:defRPr/>
            </a:pPr>
            <a:r>
              <a:rPr lang="en-US" sz="1600" b="0" dirty="0" err="1" smtClean="0">
                <a:solidFill>
                  <a:prstClr val="black"/>
                </a:solidFill>
                <a:latin typeface="Arial" panose="020B0604020202020204"/>
                <a:ea typeface="MS PGothic" panose="020B0600070205080204" pitchFamily="34" charset="-128"/>
              </a:rPr>
              <a:t>Ductado</a:t>
            </a:r>
            <a:r>
              <a:rPr lang="en-US" sz="1600" b="0" dirty="0" smtClean="0">
                <a:solidFill>
                  <a:prstClr val="black"/>
                </a:solidFill>
                <a:latin typeface="Arial" panose="020B0604020202020204"/>
                <a:ea typeface="MS PGothic" panose="020B0600070205080204" pitchFamily="34" charset="-128"/>
              </a:rPr>
              <a:t> 6-96 </a:t>
            </a:r>
            <a:r>
              <a:rPr lang="en-US" sz="1600" b="0" dirty="0">
                <a:solidFill>
                  <a:prstClr val="black"/>
                </a:solidFill>
                <a:latin typeface="Arial" panose="020B0604020202020204"/>
                <a:ea typeface="MS PGothic" panose="020B0600070205080204" pitchFamily="34" charset="-128"/>
              </a:rPr>
              <a:t>Mbh</a:t>
            </a:r>
          </a:p>
        </p:txBody>
      </p:sp>
      <p:pic>
        <p:nvPicPr>
          <p:cNvPr id="77" name="Picture 76"/>
          <p:cNvPicPr>
            <a:picLocks noChangeAspect="1"/>
          </p:cNvPicPr>
          <p:nvPr/>
        </p:nvPicPr>
        <p:blipFill>
          <a:blip r:embed="rId15"/>
          <a:stretch>
            <a:fillRect/>
          </a:stretch>
        </p:blipFill>
        <p:spPr>
          <a:xfrm>
            <a:off x="9958646" y="2938336"/>
            <a:ext cx="509195" cy="939182"/>
          </a:xfrm>
          <a:prstGeom prst="rect">
            <a:avLst/>
          </a:prstGeom>
        </p:spPr>
      </p:pic>
      <p:pic>
        <p:nvPicPr>
          <p:cNvPr id="3" name="Picture 2"/>
          <p:cNvPicPr>
            <a:picLocks noChangeAspect="1"/>
          </p:cNvPicPr>
          <p:nvPr/>
        </p:nvPicPr>
        <p:blipFill>
          <a:blip r:embed="rId16"/>
          <a:stretch>
            <a:fillRect/>
          </a:stretch>
        </p:blipFill>
        <p:spPr>
          <a:xfrm>
            <a:off x="9761855" y="4067399"/>
            <a:ext cx="1059333" cy="261523"/>
          </a:xfrm>
          <a:prstGeom prst="rect">
            <a:avLst/>
          </a:prstGeom>
        </p:spPr>
      </p:pic>
    </p:spTree>
    <p:extLst>
      <p:ext uri="{BB962C8B-B14F-4D97-AF65-F5344CB8AC3E}">
        <p14:creationId xmlns:p14="http://schemas.microsoft.com/office/powerpoint/2010/main" val="2523344979"/>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Caracteristicas</a:t>
            </a:r>
            <a:r>
              <a:rPr lang="en-US" dirty="0" smtClean="0"/>
              <a:t> Claves</a:t>
            </a:r>
            <a:endParaRPr lang="en-US" dirty="0"/>
          </a:p>
        </p:txBody>
      </p:sp>
      <p:sp>
        <p:nvSpPr>
          <p:cNvPr id="4" name="Content Placeholder 2"/>
          <p:cNvSpPr>
            <a:spLocks noGrp="1"/>
          </p:cNvSpPr>
          <p:nvPr>
            <p:ph idx="1"/>
          </p:nvPr>
        </p:nvSpPr>
        <p:spPr>
          <a:xfrm>
            <a:off x="457200" y="1671770"/>
            <a:ext cx="11002488" cy="4746844"/>
          </a:xfrm>
        </p:spPr>
        <p:txBody>
          <a:bodyPr>
            <a:normAutofit lnSpcReduction="10000"/>
          </a:bodyPr>
          <a:lstStyle/>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smtClean="0"/>
              <a:t>Se </a:t>
            </a:r>
            <a:r>
              <a:rPr lang="en-US" sz="1400" dirty="0" err="1" smtClean="0"/>
              <a:t>puden</a:t>
            </a:r>
            <a:r>
              <a:rPr lang="en-US" sz="1400" dirty="0" smtClean="0"/>
              <a:t> </a:t>
            </a:r>
            <a:r>
              <a:rPr lang="en-US" sz="1400" dirty="0" err="1" smtClean="0"/>
              <a:t>conectar</a:t>
            </a:r>
            <a:r>
              <a:rPr lang="en-US" sz="1400" dirty="0" smtClean="0"/>
              <a:t> hasta 50 </a:t>
            </a:r>
            <a:r>
              <a:rPr lang="en-US" sz="1400" dirty="0" err="1" smtClean="0"/>
              <a:t>unidades</a:t>
            </a: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err="1" smtClean="0"/>
              <a:t>Modulos</a:t>
            </a:r>
            <a:r>
              <a:rPr lang="en-US" sz="1400" dirty="0" smtClean="0"/>
              <a:t> </a:t>
            </a:r>
            <a:r>
              <a:rPr lang="en-US" sz="1400" dirty="0" err="1" smtClean="0"/>
              <a:t>disponibles</a:t>
            </a:r>
            <a:r>
              <a:rPr lang="en-US" sz="1400" dirty="0" smtClean="0"/>
              <a:t> hasta </a:t>
            </a:r>
            <a:r>
              <a:rPr lang="en-US" sz="1400" dirty="0" smtClean="0"/>
              <a:t>188 MBH (~16 </a:t>
            </a:r>
            <a:r>
              <a:rPr lang="en-US" sz="1400" dirty="0" err="1" smtClean="0"/>
              <a:t>Toneladas</a:t>
            </a:r>
            <a:r>
              <a:rPr lang="en-US" sz="1400" dirty="0" smtClean="0"/>
              <a:t>) </a:t>
            </a:r>
            <a:r>
              <a:rPr lang="en-US" sz="1400" dirty="0" smtClean="0"/>
              <a:t>con </a:t>
            </a:r>
            <a:r>
              <a:rPr lang="en-US" sz="1400" dirty="0" err="1" smtClean="0"/>
              <a:t>capacidades</a:t>
            </a:r>
            <a:r>
              <a:rPr lang="en-US" sz="1400" dirty="0" smtClean="0"/>
              <a:t> </a:t>
            </a:r>
            <a:r>
              <a:rPr lang="en-US" sz="1400" dirty="0" err="1" smtClean="0"/>
              <a:t>en</a:t>
            </a:r>
            <a:r>
              <a:rPr lang="en-US" sz="1400" dirty="0" smtClean="0"/>
              <a:t> </a:t>
            </a:r>
            <a:r>
              <a:rPr lang="en-US" sz="1400" dirty="0" err="1" smtClean="0"/>
              <a:t>modulos</a:t>
            </a:r>
            <a:r>
              <a:rPr lang="en-US" sz="1400" dirty="0" smtClean="0"/>
              <a:t> </a:t>
            </a:r>
            <a:r>
              <a:rPr lang="en-US" sz="1400" dirty="0" err="1" smtClean="0"/>
              <a:t>combinados</a:t>
            </a:r>
            <a:r>
              <a:rPr lang="en-US" sz="1400" dirty="0" smtClean="0"/>
              <a:t> de </a:t>
            </a:r>
            <a:r>
              <a:rPr lang="en-US" sz="1400" dirty="0" smtClean="0"/>
              <a:t>563 MBH (~47 </a:t>
            </a:r>
            <a:r>
              <a:rPr lang="en-US" sz="1400" dirty="0" err="1" smtClean="0"/>
              <a:t>Toneladas</a:t>
            </a:r>
            <a:r>
              <a:rPr lang="en-US" sz="1400" dirty="0" smtClean="0"/>
              <a:t>).</a:t>
            </a:r>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err="1" smtClean="0"/>
              <a:t>Tratamiento</a:t>
            </a:r>
            <a:r>
              <a:rPr lang="en-US" sz="1400" dirty="0" smtClean="0"/>
              <a:t> </a:t>
            </a:r>
            <a:r>
              <a:rPr lang="en-US" sz="1400" dirty="0" err="1" smtClean="0"/>
              <a:t>anticorusivo</a:t>
            </a:r>
            <a:r>
              <a:rPr lang="en-US" sz="1400" dirty="0" smtClean="0"/>
              <a:t>  Blue Fin </a:t>
            </a:r>
            <a:r>
              <a:rPr lang="en-US" sz="1400" dirty="0" err="1" smtClean="0"/>
              <a:t>disponible</a:t>
            </a:r>
            <a:r>
              <a:rPr lang="en-US" sz="1400" dirty="0" smtClean="0"/>
              <a:t> </a:t>
            </a:r>
            <a:r>
              <a:rPr lang="en-US" sz="1400" dirty="0" err="1" smtClean="0"/>
              <a:t>en</a:t>
            </a:r>
            <a:r>
              <a:rPr lang="en-US" sz="1400" dirty="0" smtClean="0"/>
              <a:t> </a:t>
            </a:r>
            <a:r>
              <a:rPr lang="en-US" sz="1400" dirty="0" err="1" smtClean="0"/>
              <a:t>toda</a:t>
            </a:r>
            <a:r>
              <a:rPr lang="en-US" sz="1400" dirty="0" smtClean="0"/>
              <a:t> las </a:t>
            </a:r>
            <a:r>
              <a:rPr lang="en-US" sz="1400" dirty="0" err="1" smtClean="0"/>
              <a:t>unidades</a:t>
            </a:r>
            <a:r>
              <a:rPr lang="en-US" sz="1400" dirty="0" smtClean="0"/>
              <a:t>.</a:t>
            </a:r>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err="1" smtClean="0"/>
              <a:t>Operacion</a:t>
            </a:r>
            <a:r>
              <a:rPr lang="en-US" sz="1400" dirty="0" smtClean="0"/>
              <a:t> </a:t>
            </a:r>
            <a:r>
              <a:rPr lang="en-US" sz="1400" dirty="0" err="1" smtClean="0"/>
              <a:t>garantizada</a:t>
            </a:r>
            <a:r>
              <a:rPr lang="en-US" sz="1400" dirty="0" smtClean="0"/>
              <a:t> hasta 125.6</a:t>
            </a:r>
            <a:r>
              <a:rPr lang="en-US" sz="1400" baseline="30000" dirty="0" smtClean="0"/>
              <a:t>o</a:t>
            </a:r>
            <a:r>
              <a:rPr lang="en-US" sz="1400" dirty="0" smtClean="0"/>
              <a:t>F (52</a:t>
            </a:r>
            <a:r>
              <a:rPr lang="en-US" sz="1400" baseline="30000" dirty="0" smtClean="0"/>
              <a:t>o</a:t>
            </a:r>
            <a:r>
              <a:rPr lang="en-US" sz="1400" dirty="0" smtClean="0"/>
              <a:t>C) con 100% </a:t>
            </a:r>
            <a:r>
              <a:rPr lang="en-US" sz="1400" dirty="0" err="1" smtClean="0"/>
              <a:t>refrigeracion</a:t>
            </a:r>
            <a:r>
              <a:rPr lang="en-US" sz="1400" dirty="0" smtClean="0"/>
              <a:t>.</a:t>
            </a:r>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err="1" smtClean="0"/>
              <a:t>Uso</a:t>
            </a:r>
            <a:r>
              <a:rPr lang="en-US" sz="1400" dirty="0" smtClean="0"/>
              <a:t> </a:t>
            </a:r>
            <a:r>
              <a:rPr lang="en-US" sz="1400" dirty="0" err="1" smtClean="0"/>
              <a:t>efectivo</a:t>
            </a:r>
            <a:r>
              <a:rPr lang="en-US" sz="1400" dirty="0" smtClean="0"/>
              <a:t> del </a:t>
            </a:r>
            <a:r>
              <a:rPr lang="en-US" sz="1400" dirty="0" err="1" smtClean="0"/>
              <a:t>espacion</a:t>
            </a:r>
            <a:r>
              <a:rPr lang="en-US" sz="1400" dirty="0" smtClean="0"/>
              <a:t> con </a:t>
            </a:r>
            <a:r>
              <a:rPr lang="en-US" sz="1400" dirty="0" err="1" smtClean="0"/>
              <a:t>una</a:t>
            </a:r>
            <a:r>
              <a:rPr lang="en-US" sz="1400" dirty="0" smtClean="0"/>
              <a:t> de las </a:t>
            </a:r>
            <a:r>
              <a:rPr lang="en-US" sz="1400" dirty="0" err="1" smtClean="0"/>
              <a:t>dimensiones</a:t>
            </a:r>
            <a:r>
              <a:rPr lang="en-US" sz="1400" dirty="0"/>
              <a:t> </a:t>
            </a:r>
            <a:r>
              <a:rPr lang="en-US" sz="1400" dirty="0" smtClean="0"/>
              <a:t>mas </a:t>
            </a:r>
            <a:r>
              <a:rPr lang="en-US" sz="1400" dirty="0" err="1" smtClean="0"/>
              <a:t>pequenas</a:t>
            </a:r>
            <a:r>
              <a:rPr lang="en-US" sz="1400" dirty="0" smtClean="0"/>
              <a:t> y peso mas </a:t>
            </a:r>
            <a:r>
              <a:rPr lang="en-US" sz="1400" dirty="0" err="1" smtClean="0"/>
              <a:t>liviano</a:t>
            </a:r>
            <a:r>
              <a:rPr lang="en-US" sz="1400" dirty="0" smtClean="0"/>
              <a:t>.</a:t>
            </a:r>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err="1" smtClean="0"/>
              <a:t>Garntia</a:t>
            </a:r>
            <a:r>
              <a:rPr lang="en-US" sz="1400" dirty="0" smtClean="0"/>
              <a:t> standard de </a:t>
            </a:r>
            <a:r>
              <a:rPr lang="en-US" sz="1400" dirty="0" smtClean="0"/>
              <a:t>7 </a:t>
            </a:r>
            <a:r>
              <a:rPr lang="en-US" sz="1400" dirty="0" err="1" smtClean="0"/>
              <a:t>anos</a:t>
            </a:r>
            <a:r>
              <a:rPr lang="en-US" sz="1400" dirty="0" smtClean="0"/>
              <a:t> </a:t>
            </a:r>
            <a:r>
              <a:rPr lang="en-US" sz="1400" dirty="0" err="1" smtClean="0"/>
              <a:t>en</a:t>
            </a:r>
            <a:r>
              <a:rPr lang="en-US" sz="1400" dirty="0" smtClean="0"/>
              <a:t> </a:t>
            </a:r>
            <a:r>
              <a:rPr lang="en-US" sz="1400" dirty="0" err="1" smtClean="0"/>
              <a:t>compresor</a:t>
            </a:r>
            <a:r>
              <a:rPr lang="en-US" sz="1400" dirty="0" smtClean="0"/>
              <a:t> y</a:t>
            </a:r>
            <a:r>
              <a:rPr lang="en-US" sz="1400" dirty="0" smtClean="0"/>
              <a:t> </a:t>
            </a:r>
            <a:r>
              <a:rPr lang="en-US" sz="1400" dirty="0" smtClean="0"/>
              <a:t>1 </a:t>
            </a:r>
            <a:r>
              <a:rPr lang="en-US" sz="1400" dirty="0" err="1" smtClean="0"/>
              <a:t>ano</a:t>
            </a:r>
            <a:r>
              <a:rPr lang="en-US" sz="1400" dirty="0" smtClean="0"/>
              <a:t> </a:t>
            </a:r>
            <a:r>
              <a:rPr lang="en-US" sz="1400" dirty="0" err="1" smtClean="0"/>
              <a:t>en</a:t>
            </a:r>
            <a:r>
              <a:rPr lang="en-US" sz="1400" dirty="0" smtClean="0"/>
              <a:t> </a:t>
            </a:r>
            <a:r>
              <a:rPr lang="en-US" sz="1400" dirty="0" err="1" smtClean="0"/>
              <a:t>partes</a:t>
            </a:r>
            <a:r>
              <a:rPr lang="en-US" sz="1400" dirty="0" smtClean="0"/>
              <a:t> con </a:t>
            </a:r>
            <a:r>
              <a:rPr lang="en-US" sz="1400" dirty="0" err="1" smtClean="0"/>
              <a:t>garantia</a:t>
            </a:r>
            <a:r>
              <a:rPr lang="en-US" sz="1400" dirty="0" smtClean="0"/>
              <a:t> </a:t>
            </a:r>
            <a:r>
              <a:rPr lang="en-US" sz="1400" dirty="0" err="1" smtClean="0"/>
              <a:t>extendida</a:t>
            </a:r>
            <a:r>
              <a:rPr lang="en-US" sz="1400" dirty="0" smtClean="0"/>
              <a:t> de 10 </a:t>
            </a:r>
            <a:r>
              <a:rPr lang="en-US" sz="1400" dirty="0" err="1" smtClean="0"/>
              <a:t>anos</a:t>
            </a:r>
            <a:r>
              <a:rPr lang="en-US" sz="1400" dirty="0" smtClean="0"/>
              <a:t>.</a:t>
            </a: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err="1" smtClean="0"/>
              <a:t>Unico</a:t>
            </a:r>
            <a:r>
              <a:rPr lang="en-US" sz="1400" dirty="0" smtClean="0"/>
              <a:t> </a:t>
            </a:r>
            <a:r>
              <a:rPr lang="en-US" sz="1400" dirty="0" err="1" smtClean="0"/>
              <a:t>sistema</a:t>
            </a:r>
            <a:r>
              <a:rPr lang="en-US" sz="1400" dirty="0" smtClean="0"/>
              <a:t> </a:t>
            </a:r>
            <a:r>
              <a:rPr lang="en-US" sz="1400" dirty="0" err="1" smtClean="0"/>
              <a:t>acumulador</a:t>
            </a:r>
            <a:r>
              <a:rPr lang="en-US" sz="1400" dirty="0" smtClean="0"/>
              <a:t> y </a:t>
            </a:r>
            <a:r>
              <a:rPr lang="en-US" sz="1400" dirty="0" err="1" smtClean="0"/>
              <a:t>separador</a:t>
            </a:r>
            <a:r>
              <a:rPr lang="en-US" sz="1400" dirty="0" smtClean="0"/>
              <a:t> de </a:t>
            </a:r>
            <a:r>
              <a:rPr lang="en-US" sz="1400" dirty="0" err="1" smtClean="0"/>
              <a:t>aceite</a:t>
            </a:r>
            <a:r>
              <a:rPr lang="en-US" sz="1400" dirty="0" smtClean="0"/>
              <a:t> de </a:t>
            </a:r>
            <a:r>
              <a:rPr lang="en-US" sz="1400" dirty="0" err="1" smtClean="0"/>
              <a:t>alta</a:t>
            </a:r>
            <a:r>
              <a:rPr lang="en-US" sz="1400" dirty="0" smtClean="0"/>
              <a:t> </a:t>
            </a:r>
            <a:r>
              <a:rPr lang="en-US" sz="1400" dirty="0" err="1" smtClean="0"/>
              <a:t>eficiencia</a:t>
            </a: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err="1" smtClean="0"/>
              <a:t>Diametro</a:t>
            </a:r>
            <a:r>
              <a:rPr lang="en-US" sz="1400" dirty="0" smtClean="0"/>
              <a:t> mas </a:t>
            </a:r>
            <a:r>
              <a:rPr lang="en-US" sz="1400" dirty="0" err="1" smtClean="0"/>
              <a:t>pequeno</a:t>
            </a:r>
            <a:r>
              <a:rPr lang="en-US" sz="1400" dirty="0" smtClean="0"/>
              <a:t> </a:t>
            </a:r>
            <a:r>
              <a:rPr lang="en-US" sz="1400" dirty="0" err="1" smtClean="0"/>
              <a:t>en</a:t>
            </a:r>
            <a:r>
              <a:rPr lang="en-US" sz="1400" dirty="0" smtClean="0"/>
              <a:t> la </a:t>
            </a:r>
            <a:r>
              <a:rPr lang="en-US" sz="1400" dirty="0" err="1" smtClean="0"/>
              <a:t>industria</a:t>
            </a:r>
            <a:r>
              <a:rPr lang="en-US" sz="1400" dirty="0" smtClean="0"/>
              <a:t> (</a:t>
            </a:r>
            <a:r>
              <a:rPr lang="en-US" sz="1400" dirty="0" smtClean="0"/>
              <a:t>hasta un 10% de </a:t>
            </a:r>
            <a:r>
              <a:rPr lang="en-US" sz="1400" dirty="0" err="1" smtClean="0"/>
              <a:t>reduccion</a:t>
            </a:r>
            <a:r>
              <a:rPr lang="en-US" sz="1400" dirty="0" smtClean="0"/>
              <a:t> </a:t>
            </a:r>
            <a:r>
              <a:rPr lang="en-US" sz="1400" dirty="0" err="1" smtClean="0"/>
              <a:t>en</a:t>
            </a:r>
            <a:r>
              <a:rPr lang="en-US" sz="1400" dirty="0" smtClean="0"/>
              <a:t> </a:t>
            </a:r>
            <a:r>
              <a:rPr lang="en-US" sz="1400" dirty="0" err="1" smtClean="0"/>
              <a:t>costo</a:t>
            </a:r>
            <a:r>
              <a:rPr lang="en-US" sz="1400" dirty="0" smtClean="0"/>
              <a:t>).</a:t>
            </a: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err="1" smtClean="0"/>
              <a:t>Puede</a:t>
            </a:r>
            <a:r>
              <a:rPr lang="en-US" sz="1400" dirty="0" smtClean="0"/>
              <a:t> </a:t>
            </a:r>
            <a:r>
              <a:rPr lang="en-US" sz="1400" dirty="0" err="1" smtClean="0"/>
              <a:t>operar</a:t>
            </a:r>
            <a:r>
              <a:rPr lang="en-US" sz="1400" dirty="0" smtClean="0"/>
              <a:t> a 4% de </a:t>
            </a:r>
            <a:r>
              <a:rPr lang="en-US" sz="1400" dirty="0" err="1" smtClean="0"/>
              <a:t>capacidad</a:t>
            </a:r>
            <a:r>
              <a:rPr lang="en-US" sz="1400" dirty="0" smtClean="0"/>
              <a:t> con </a:t>
            </a:r>
            <a:r>
              <a:rPr lang="en-US" sz="1400" dirty="0" err="1" smtClean="0"/>
              <a:t>rendimiento</a:t>
            </a:r>
            <a:r>
              <a:rPr lang="en-US" sz="1400" dirty="0" smtClean="0"/>
              <a:t> </a:t>
            </a:r>
            <a:r>
              <a:rPr lang="en-US" sz="1400" dirty="0" err="1" smtClean="0"/>
              <a:t>guarantizado</a:t>
            </a:r>
            <a:r>
              <a:rPr lang="en-US" sz="1400" dirty="0" smtClean="0"/>
              <a:t>.</a:t>
            </a: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err="1" smtClean="0"/>
              <a:t>Usa</a:t>
            </a:r>
            <a:r>
              <a:rPr lang="en-US" sz="1400" dirty="0" smtClean="0"/>
              <a:t>  </a:t>
            </a:r>
            <a:r>
              <a:rPr lang="en-US" sz="1400" dirty="0" err="1" smtClean="0"/>
              <a:t>derivaciones</a:t>
            </a:r>
            <a:r>
              <a:rPr lang="en-US" sz="1400" dirty="0" smtClean="0"/>
              <a:t> “T</a:t>
            </a:r>
            <a:r>
              <a:rPr lang="en-US" sz="1400" dirty="0" smtClean="0"/>
              <a:t>” </a:t>
            </a:r>
            <a:r>
              <a:rPr lang="en-US" sz="1400" dirty="0" err="1" smtClean="0"/>
              <a:t>en</a:t>
            </a:r>
            <a:r>
              <a:rPr lang="en-US" sz="1400" dirty="0" smtClean="0"/>
              <a:t> </a:t>
            </a:r>
            <a:r>
              <a:rPr lang="en-US" sz="1400" dirty="0" err="1" smtClean="0"/>
              <a:t>vez</a:t>
            </a:r>
            <a:r>
              <a:rPr lang="en-US" sz="1400" dirty="0" smtClean="0"/>
              <a:t> de </a:t>
            </a:r>
            <a:r>
              <a:rPr lang="en-US" sz="1400" dirty="0" err="1" smtClean="0"/>
              <a:t>derivacion</a:t>
            </a:r>
            <a:r>
              <a:rPr lang="en-US" sz="1400" dirty="0" smtClean="0"/>
              <a:t> </a:t>
            </a:r>
            <a:r>
              <a:rPr lang="en-US" sz="1400" dirty="0" smtClean="0"/>
              <a:t>“Y” </a:t>
            </a:r>
            <a:r>
              <a:rPr lang="en-US" sz="1400" dirty="0" smtClean="0"/>
              <a:t>que reduce el </a:t>
            </a:r>
            <a:r>
              <a:rPr lang="en-US" sz="1400" dirty="0" err="1" smtClean="0"/>
              <a:t>costo</a:t>
            </a:r>
            <a:r>
              <a:rPr lang="en-US" sz="1400" dirty="0" smtClean="0"/>
              <a:t> de </a:t>
            </a:r>
            <a:r>
              <a:rPr lang="en-US" sz="1400" dirty="0" err="1" smtClean="0"/>
              <a:t>instalacion</a:t>
            </a:r>
            <a:r>
              <a:rPr lang="en-US" sz="1400" dirty="0" smtClean="0"/>
              <a:t>.</a:t>
            </a: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smtClean="0"/>
              <a:t>El </a:t>
            </a:r>
            <a:r>
              <a:rPr lang="en-US" sz="1400" dirty="0" err="1" smtClean="0"/>
              <a:t>unico</a:t>
            </a:r>
            <a:r>
              <a:rPr lang="en-US" sz="1400" dirty="0" smtClean="0"/>
              <a:t> </a:t>
            </a:r>
            <a:r>
              <a:rPr lang="en-US" sz="1400" dirty="0" err="1" smtClean="0"/>
              <a:t>sistema</a:t>
            </a:r>
            <a:r>
              <a:rPr lang="en-US" sz="1400" dirty="0" smtClean="0"/>
              <a:t> de </a:t>
            </a:r>
            <a:r>
              <a:rPr lang="en-US" sz="1400" dirty="0" err="1" smtClean="0"/>
              <a:t>Recobro</a:t>
            </a:r>
            <a:r>
              <a:rPr lang="en-US" sz="1400" dirty="0" smtClean="0"/>
              <a:t> </a:t>
            </a:r>
            <a:r>
              <a:rPr lang="en-US" sz="1400" dirty="0" err="1" smtClean="0"/>
              <a:t>Energetico</a:t>
            </a:r>
            <a:r>
              <a:rPr lang="en-US" sz="1400" dirty="0" smtClean="0"/>
              <a:t> de 2 </a:t>
            </a:r>
            <a:r>
              <a:rPr lang="en-US" sz="1400" dirty="0" err="1" smtClean="0"/>
              <a:t>tuberias</a:t>
            </a:r>
            <a:r>
              <a:rPr lang="en-US" sz="1400" dirty="0" smtClean="0"/>
              <a:t> </a:t>
            </a:r>
            <a:r>
              <a:rPr lang="en-US" sz="1400" dirty="0" err="1" smtClean="0"/>
              <a:t>en</a:t>
            </a:r>
            <a:r>
              <a:rPr lang="en-US" sz="1400" dirty="0" smtClean="0"/>
              <a:t> </a:t>
            </a:r>
            <a:r>
              <a:rPr lang="en-US" sz="1400" dirty="0" err="1" smtClean="0"/>
              <a:t>vez</a:t>
            </a:r>
            <a:r>
              <a:rPr lang="en-US" sz="1400" dirty="0" smtClean="0"/>
              <a:t> de 3 </a:t>
            </a:r>
            <a:r>
              <a:rPr lang="en-US" sz="1400" dirty="0" err="1" smtClean="0"/>
              <a:t>tuberias</a:t>
            </a:r>
            <a:r>
              <a:rPr lang="en-US" sz="1400" dirty="0" smtClean="0"/>
              <a:t> </a:t>
            </a:r>
            <a:r>
              <a:rPr lang="en-US" sz="1400" dirty="0" err="1" smtClean="0"/>
              <a:t>en</a:t>
            </a:r>
            <a:r>
              <a:rPr lang="en-US" sz="1400" dirty="0" smtClean="0"/>
              <a:t> </a:t>
            </a:r>
            <a:r>
              <a:rPr lang="en-US" sz="1400" dirty="0" smtClean="0"/>
              <a:t>LAR.</a:t>
            </a:r>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err="1" smtClean="0"/>
              <a:t>Todo</a:t>
            </a:r>
            <a:r>
              <a:rPr lang="en-US" sz="1400" dirty="0" smtClean="0"/>
              <a:t> </a:t>
            </a:r>
            <a:r>
              <a:rPr lang="en-US" sz="1400" dirty="0" err="1" smtClean="0"/>
              <a:t>los</a:t>
            </a:r>
            <a:r>
              <a:rPr lang="en-US" sz="1400" dirty="0" smtClean="0"/>
              <a:t> </a:t>
            </a:r>
            <a:r>
              <a:rPr lang="en-US" sz="1400" dirty="0" err="1" smtClean="0"/>
              <a:t>controladores</a:t>
            </a:r>
            <a:r>
              <a:rPr lang="en-US" sz="1400" dirty="0" smtClean="0"/>
              <a:t> </a:t>
            </a:r>
            <a:r>
              <a:rPr lang="en-US" sz="1400" dirty="0" err="1" smtClean="0"/>
              <a:t>individuales</a:t>
            </a:r>
            <a:r>
              <a:rPr lang="en-US" sz="1400" dirty="0" smtClean="0"/>
              <a:t> </a:t>
            </a:r>
            <a:r>
              <a:rPr lang="en-US" sz="1400" dirty="0" err="1" smtClean="0"/>
              <a:t>pueden</a:t>
            </a:r>
            <a:r>
              <a:rPr lang="en-US" sz="1400" dirty="0" smtClean="0"/>
              <a:t> </a:t>
            </a:r>
            <a:r>
              <a:rPr lang="en-US" sz="1400" dirty="0" err="1" smtClean="0"/>
              <a:t>operar</a:t>
            </a:r>
            <a:r>
              <a:rPr lang="en-US" sz="1400" dirty="0" smtClean="0"/>
              <a:t> hasta 16 </a:t>
            </a:r>
            <a:r>
              <a:rPr lang="en-US" sz="1400" dirty="0" err="1" smtClean="0"/>
              <a:t>unidades</a:t>
            </a:r>
            <a:r>
              <a:rPr lang="en-US" sz="1400" dirty="0" smtClean="0"/>
              <a:t> </a:t>
            </a:r>
            <a:r>
              <a:rPr lang="en-US" sz="1400" dirty="0" err="1" smtClean="0"/>
              <a:t>interiores</a:t>
            </a:r>
            <a:r>
              <a:rPr lang="en-US" sz="1400" dirty="0" smtClean="0"/>
              <a:t>.</a:t>
            </a: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smtClean="0"/>
              <a:t>Sistema </a:t>
            </a:r>
            <a:r>
              <a:rPr lang="en-US" sz="1400" dirty="0" err="1" smtClean="0"/>
              <a:t>certificado</a:t>
            </a:r>
            <a:r>
              <a:rPr lang="en-US" sz="1400" dirty="0" smtClean="0"/>
              <a:t> de </a:t>
            </a:r>
            <a:r>
              <a:rPr lang="en-US" sz="1400" dirty="0" err="1" smtClean="0"/>
              <a:t>aporcionamiento</a:t>
            </a:r>
            <a:r>
              <a:rPr lang="en-US" sz="1400" dirty="0" smtClean="0"/>
              <a:t> de </a:t>
            </a:r>
            <a:r>
              <a:rPr lang="en-US" sz="1400" dirty="0" err="1" smtClean="0"/>
              <a:t>energia</a:t>
            </a:r>
            <a:r>
              <a:rPr lang="en-US" sz="1400" dirty="0" smtClean="0"/>
              <a:t>.</a:t>
            </a: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smtClean="0"/>
              <a:t>Integrated Centralized Control Web </a:t>
            </a:r>
            <a:r>
              <a:rPr lang="en-US" sz="1400" dirty="0" err="1" smtClean="0"/>
              <a:t>puede</a:t>
            </a:r>
            <a:r>
              <a:rPr lang="en-US" sz="1400" dirty="0" smtClean="0"/>
              <a:t> </a:t>
            </a:r>
            <a:r>
              <a:rPr lang="en-US" sz="1400" dirty="0" err="1" smtClean="0"/>
              <a:t>controlar</a:t>
            </a:r>
            <a:r>
              <a:rPr lang="en-US" sz="1400" dirty="0" smtClean="0"/>
              <a:t> hasta </a:t>
            </a:r>
            <a:r>
              <a:rPr lang="en-US" sz="1400" dirty="0" smtClean="0"/>
              <a:t>2000 </a:t>
            </a:r>
            <a:r>
              <a:rPr lang="en-US" sz="1400" dirty="0" err="1" smtClean="0"/>
              <a:t>unidades</a:t>
            </a: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r>
              <a:rPr lang="es-ES" sz="1400" dirty="0"/>
              <a:t>Programas de selección de alto rendimiento que incluyen actualizaciones en línea y capacidades para compartir, acceso instantáneo a catálogos, presentaciones, archivos REVIT y AutoCAD</a:t>
            </a: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r>
              <a:rPr lang="en-US" sz="1400" dirty="0" err="1" smtClean="0"/>
              <a:t>Herramientas</a:t>
            </a:r>
            <a:r>
              <a:rPr lang="en-US" sz="1400" dirty="0" smtClean="0"/>
              <a:t> de </a:t>
            </a:r>
            <a:r>
              <a:rPr lang="en-US" sz="1400" dirty="0" err="1" smtClean="0"/>
              <a:t>Mantenimiento</a:t>
            </a:r>
            <a:r>
              <a:rPr lang="en-US" sz="1400" dirty="0" smtClean="0"/>
              <a:t> y </a:t>
            </a:r>
            <a:r>
              <a:rPr lang="en-US" sz="1400" dirty="0" err="1" smtClean="0"/>
              <a:t>Solucion</a:t>
            </a:r>
            <a:r>
              <a:rPr lang="en-US" sz="1400" dirty="0" smtClean="0"/>
              <a:t> de </a:t>
            </a:r>
            <a:r>
              <a:rPr lang="en-US" sz="1400" dirty="0" err="1" smtClean="0"/>
              <a:t>problemas</a:t>
            </a:r>
            <a:r>
              <a:rPr lang="en-US" sz="1400" dirty="0" smtClean="0"/>
              <a:t> </a:t>
            </a:r>
            <a:r>
              <a:rPr lang="en-US" sz="1400" dirty="0" err="1" smtClean="0"/>
              <a:t>avanzada</a:t>
            </a:r>
            <a:r>
              <a:rPr lang="en-US" sz="1400" dirty="0" smtClean="0"/>
              <a:t>.</a:t>
            </a: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endParaRPr lang="en-US" sz="1400" dirty="0" smtClean="0"/>
          </a:p>
          <a:p>
            <a:pPr>
              <a:spcBef>
                <a:spcPts val="300"/>
              </a:spcBef>
              <a:spcAft>
                <a:spcPts val="300"/>
              </a:spcAft>
              <a:buClr>
                <a:srgbClr val="C00000"/>
              </a:buClr>
              <a:buSzPct val="150000"/>
              <a:buFont typeface="Calibri" panose="020F0502020204030204" pitchFamily="34" charset="0"/>
              <a:buChar char="+"/>
              <a:tabLst>
                <a:tab pos="355600" algn="l"/>
              </a:tabLst>
            </a:pPr>
            <a:endParaRPr lang="en-US" sz="1400" dirty="0"/>
          </a:p>
        </p:txBody>
      </p:sp>
    </p:spTree>
    <p:extLst>
      <p:ext uri="{BB962C8B-B14F-4D97-AF65-F5344CB8AC3E}">
        <p14:creationId xmlns:p14="http://schemas.microsoft.com/office/powerpoint/2010/main" val="4262448114"/>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3030" y="-468085"/>
            <a:ext cx="10972800" cy="1600200"/>
          </a:xfrm>
        </p:spPr>
        <p:txBody>
          <a:bodyPr/>
          <a:lstStyle/>
          <a:p>
            <a:r>
              <a:rPr lang="en-US" dirty="0" err="1" smtClean="0"/>
              <a:t>Caracteristicas</a:t>
            </a:r>
            <a:r>
              <a:rPr lang="en-US" dirty="0" smtClean="0"/>
              <a:t> Claves</a:t>
            </a:r>
            <a:endParaRPr lang="en-US" dirty="0"/>
          </a:p>
        </p:txBody>
      </p:sp>
      <p:sp>
        <p:nvSpPr>
          <p:cNvPr id="5" name="Content Placeholder 2"/>
          <p:cNvSpPr>
            <a:spLocks noGrp="1"/>
          </p:cNvSpPr>
          <p:nvPr>
            <p:ph idx="1"/>
          </p:nvPr>
        </p:nvSpPr>
        <p:spPr>
          <a:xfrm>
            <a:off x="396509" y="1273946"/>
            <a:ext cx="11133117" cy="3566807"/>
          </a:xfrm>
        </p:spPr>
        <p:txBody>
          <a:bodyPr/>
          <a:lstStyle/>
          <a:p>
            <a:r>
              <a:rPr lang="es-ES" sz="1600" dirty="0"/>
              <a:t>Todas las demás compañías de HVAC tienen separadores y acumuladores de aceite muy pobres en sus unidades exteriores, lo que generalmente lleva a una migración de aceite de hasta el 90% en promedio, lo que hace que tengan que instalar un tercer tubo para la línea de gas caliente.</a:t>
            </a:r>
            <a:endParaRPr lang="en-US" sz="1600" dirty="0" smtClean="0"/>
          </a:p>
          <a:p>
            <a:r>
              <a:rPr lang="es-ES" sz="1600" dirty="0"/>
              <a:t>Sin embargo, Mitsubishi agrega un separador y acumulador de aceite a sus unidades exteriores, lo que nos permite no tener que agregar un tercer tubo para la recuperación de calor, en lugar de eso, se usa un controlador BC = menos tubería, menos conexiones, menos costos de instalación.</a:t>
            </a:r>
            <a:endParaRPr lang="en-US" sz="1600" dirty="0"/>
          </a:p>
        </p:txBody>
      </p:sp>
      <p:pic>
        <p:nvPicPr>
          <p:cNvPr id="10" name="Picture 9"/>
          <p:cNvPicPr>
            <a:picLocks noChangeAspect="1"/>
          </p:cNvPicPr>
          <p:nvPr/>
        </p:nvPicPr>
        <p:blipFill>
          <a:blip r:embed="rId3"/>
          <a:stretch>
            <a:fillRect/>
          </a:stretch>
        </p:blipFill>
        <p:spPr>
          <a:xfrm>
            <a:off x="1517470" y="3246052"/>
            <a:ext cx="7652248" cy="2576080"/>
          </a:xfrm>
          <a:prstGeom prst="rect">
            <a:avLst/>
          </a:prstGeom>
        </p:spPr>
      </p:pic>
      <p:sp>
        <p:nvSpPr>
          <p:cNvPr id="11" name="TextBox 10"/>
          <p:cNvSpPr txBox="1"/>
          <p:nvPr/>
        </p:nvSpPr>
        <p:spPr bwMode="auto">
          <a:xfrm>
            <a:off x="402771" y="5822132"/>
            <a:ext cx="116477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r>
              <a:rPr lang="en-US" sz="2800" dirty="0" smtClean="0">
                <a:solidFill>
                  <a:srgbClr val="FF0000"/>
                </a:solidFill>
              </a:rPr>
              <a:t>EL UNICO SISTEMA DE 2 TUBERIA DE RECOBRO ENERGETICO!</a:t>
            </a:r>
            <a:endParaRPr lang="en-US" sz="2800" dirty="0" smtClean="0">
              <a:solidFill>
                <a:srgbClr val="FF0000"/>
              </a:solidFill>
            </a:endParaRPr>
          </a:p>
        </p:txBody>
      </p:sp>
    </p:spTree>
    <p:extLst>
      <p:ext uri="{BB962C8B-B14F-4D97-AF65-F5344CB8AC3E}">
        <p14:creationId xmlns:p14="http://schemas.microsoft.com/office/powerpoint/2010/main" val="4066408420"/>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Caracteristicas</a:t>
            </a:r>
            <a:r>
              <a:rPr lang="en-US" dirty="0" smtClean="0"/>
              <a:t> Claves.</a:t>
            </a:r>
            <a:endParaRPr lang="en-US" dirty="0"/>
          </a:p>
        </p:txBody>
      </p:sp>
      <p:sp>
        <p:nvSpPr>
          <p:cNvPr id="5" name="Content Placeholder 2"/>
          <p:cNvSpPr>
            <a:spLocks noGrp="1"/>
          </p:cNvSpPr>
          <p:nvPr>
            <p:ph idx="1"/>
          </p:nvPr>
        </p:nvSpPr>
        <p:spPr>
          <a:xfrm>
            <a:off x="639794" y="1807346"/>
            <a:ext cx="11133117" cy="3566807"/>
          </a:xfrm>
        </p:spPr>
        <p:txBody>
          <a:bodyPr/>
          <a:lstStyle/>
          <a:p>
            <a:r>
              <a:rPr lang="es-ES" sz="1600" dirty="0"/>
              <a:t>Otro gran beneficio es que, si una unidad interior falla debido a algún motivo, el sistema continuará funcionando sin tiempo de inactividad</a:t>
            </a:r>
            <a:r>
              <a:rPr lang="es-ES" sz="1600" dirty="0" smtClean="0"/>
              <a:t>.</a:t>
            </a:r>
          </a:p>
          <a:p>
            <a:r>
              <a:rPr lang="es-ES" sz="1600" dirty="0"/>
              <a:t>¡El sistema puede funcionar eficientemente al 4% de su capacidad! ¡Algo que los competidores NO PUEDEN HACER!</a:t>
            </a:r>
            <a:endParaRPr lang="en-US" sz="1600" dirty="0"/>
          </a:p>
        </p:txBody>
      </p:sp>
      <p:pic>
        <p:nvPicPr>
          <p:cNvPr id="23554" name="Picture 2" descr="Image result for down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622" y="2820399"/>
            <a:ext cx="3405916" cy="2775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bwMode="auto">
          <a:xfrm>
            <a:off x="1866864" y="5634305"/>
            <a:ext cx="86789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s-ES" dirty="0">
                <a:solidFill>
                  <a:srgbClr val="FF0000"/>
                </a:solidFill>
              </a:rPr>
              <a:t>Un máximo de 6% de migración de </a:t>
            </a:r>
            <a:r>
              <a:rPr lang="es-ES" dirty="0" smtClean="0">
                <a:solidFill>
                  <a:srgbClr val="FF0000"/>
                </a:solidFill>
              </a:rPr>
              <a:t>aceite </a:t>
            </a:r>
            <a:r>
              <a:rPr lang="es-ES" dirty="0">
                <a:solidFill>
                  <a:srgbClr val="FF0000"/>
                </a:solidFill>
              </a:rPr>
              <a:t>...</a:t>
            </a:r>
            <a:endParaRPr lang="en-US" dirty="0" smtClean="0">
              <a:solidFill>
                <a:srgbClr val="FF0000"/>
              </a:solidFill>
            </a:endParaRPr>
          </a:p>
        </p:txBody>
      </p:sp>
    </p:spTree>
    <p:extLst>
      <p:ext uri="{BB962C8B-B14F-4D97-AF65-F5344CB8AC3E}">
        <p14:creationId xmlns:p14="http://schemas.microsoft.com/office/powerpoint/2010/main" val="2258177621"/>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err="1" smtClean="0"/>
              <a:t>Caracteristica</a:t>
            </a:r>
            <a:r>
              <a:rPr lang="en-US" dirty="0" smtClean="0"/>
              <a:t> Claves</a:t>
            </a:r>
            <a:endParaRPr lang="en-US" dirty="0"/>
          </a:p>
        </p:txBody>
      </p:sp>
      <p:sp>
        <p:nvSpPr>
          <p:cNvPr id="5" name="Title 3"/>
          <p:cNvSpPr txBox="1">
            <a:spLocks/>
          </p:cNvSpPr>
          <p:nvPr/>
        </p:nvSpPr>
        <p:spPr>
          <a:xfrm>
            <a:off x="298292" y="1517873"/>
            <a:ext cx="11817507" cy="708730"/>
          </a:xfrm>
          <a:prstGeom prst="rect">
            <a:avLst/>
          </a:prstGeom>
        </p:spPr>
        <p:txBody>
          <a:bodyPr/>
          <a:lstStyle>
            <a:lvl1pPr algn="ctr" defTabSz="457200" rtl="0" eaLnBrk="1" latinLnBrk="0" hangingPunct="1">
              <a:spcBef>
                <a:spcPct val="0"/>
              </a:spcBef>
              <a:buNone/>
              <a:defRPr sz="3600" b="1" kern="1200">
                <a:solidFill>
                  <a:schemeClr val="tx1"/>
                </a:solidFill>
                <a:latin typeface="Arial" pitchFamily="34" charset="0"/>
                <a:ea typeface="+mj-ea"/>
                <a:cs typeface="Arial"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2800" baseline="0" dirty="0" err="1" smtClean="0">
                <a:solidFill>
                  <a:sysClr val="windowText" lastClr="000000"/>
                </a:solidFill>
              </a:rPr>
              <a:t>Calculacion</a:t>
            </a:r>
            <a:r>
              <a:rPr lang="en-US" sz="2800" baseline="0" dirty="0" smtClean="0">
                <a:solidFill>
                  <a:sysClr val="windowText" lastClr="000000"/>
                </a:solidFill>
              </a:rPr>
              <a:t> de </a:t>
            </a:r>
            <a:r>
              <a:rPr lang="en-US" sz="2800" baseline="0" dirty="0" err="1" smtClean="0">
                <a:solidFill>
                  <a:sysClr val="windowText" lastClr="000000"/>
                </a:solidFill>
              </a:rPr>
              <a:t>tuberia</a:t>
            </a:r>
            <a:r>
              <a:rPr lang="en-US" sz="2800" baseline="0" dirty="0" smtClean="0">
                <a:solidFill>
                  <a:sysClr val="windowText" lastClr="000000"/>
                </a:solidFill>
              </a:rPr>
              <a:t>  para un </a:t>
            </a:r>
            <a:r>
              <a:rPr lang="en-US" sz="2800" baseline="0" dirty="0" err="1" smtClean="0">
                <a:solidFill>
                  <a:sysClr val="windowText" lastClr="000000"/>
                </a:solidFill>
              </a:rPr>
              <a:t>sistema</a:t>
            </a:r>
            <a:r>
              <a:rPr lang="en-US" sz="2800" baseline="0" dirty="0" smtClean="0">
                <a:solidFill>
                  <a:sysClr val="windowText" lastClr="000000"/>
                </a:solidFill>
              </a:rPr>
              <a:t> de 32 HP</a:t>
            </a:r>
            <a:endParaRPr kumimoji="0" lang="en-US" sz="2800" b="1" i="0" u="none" strike="noStrike" kern="1200" cap="none" spc="0" normalizeH="0" baseline="0" noProof="0" dirty="0">
              <a:ln>
                <a:noFill/>
              </a:ln>
              <a:solidFill>
                <a:sysClr val="windowText" lastClr="000000"/>
              </a:solidFill>
              <a:effectLst/>
              <a:uLnTx/>
              <a:uFillTx/>
              <a:latin typeface="Arial" pitchFamily="34" charset="0"/>
              <a:ea typeface="+mj-ea"/>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0206202"/>
              </p:ext>
            </p:extLst>
          </p:nvPr>
        </p:nvGraphicFramePr>
        <p:xfrm>
          <a:off x="396509" y="2302931"/>
          <a:ext cx="11413415" cy="3627120"/>
        </p:xfrm>
        <a:graphic>
          <a:graphicData uri="http://schemas.openxmlformats.org/drawingml/2006/table">
            <a:tbl>
              <a:tblPr firstRow="1" firstCol="1" bandRow="1">
                <a:tableStyleId>{5C22544A-7EE6-4342-B048-85BDC9FD1C3A}</a:tableStyleId>
              </a:tblPr>
              <a:tblGrid>
                <a:gridCol w="966215">
                  <a:extLst>
                    <a:ext uri="{9D8B030D-6E8A-4147-A177-3AD203B41FA5}">
                      <a16:colId xmlns="" xmlns:a16="http://schemas.microsoft.com/office/drawing/2014/main" val="3496467121"/>
                    </a:ext>
                  </a:extLst>
                </a:gridCol>
                <a:gridCol w="966215">
                  <a:extLst>
                    <a:ext uri="{9D8B030D-6E8A-4147-A177-3AD203B41FA5}">
                      <a16:colId xmlns="" xmlns:a16="http://schemas.microsoft.com/office/drawing/2014/main" val="1693554418"/>
                    </a:ext>
                  </a:extLst>
                </a:gridCol>
                <a:gridCol w="966215">
                  <a:extLst>
                    <a:ext uri="{9D8B030D-6E8A-4147-A177-3AD203B41FA5}">
                      <a16:colId xmlns="" xmlns:a16="http://schemas.microsoft.com/office/drawing/2014/main" val="3090053229"/>
                    </a:ext>
                  </a:extLst>
                </a:gridCol>
                <a:gridCol w="1177575">
                  <a:extLst>
                    <a:ext uri="{9D8B030D-6E8A-4147-A177-3AD203B41FA5}">
                      <a16:colId xmlns="" xmlns:a16="http://schemas.microsoft.com/office/drawing/2014/main" val="869072204"/>
                    </a:ext>
                  </a:extLst>
                </a:gridCol>
                <a:gridCol w="1177575">
                  <a:extLst>
                    <a:ext uri="{9D8B030D-6E8A-4147-A177-3AD203B41FA5}">
                      <a16:colId xmlns="" xmlns:a16="http://schemas.microsoft.com/office/drawing/2014/main" val="1084948933"/>
                    </a:ext>
                  </a:extLst>
                </a:gridCol>
                <a:gridCol w="1177575">
                  <a:extLst>
                    <a:ext uri="{9D8B030D-6E8A-4147-A177-3AD203B41FA5}">
                      <a16:colId xmlns="" xmlns:a16="http://schemas.microsoft.com/office/drawing/2014/main" val="1519498825"/>
                    </a:ext>
                  </a:extLst>
                </a:gridCol>
                <a:gridCol w="996409">
                  <a:extLst>
                    <a:ext uri="{9D8B030D-6E8A-4147-A177-3AD203B41FA5}">
                      <a16:colId xmlns="" xmlns:a16="http://schemas.microsoft.com/office/drawing/2014/main" val="3331704217"/>
                    </a:ext>
                  </a:extLst>
                </a:gridCol>
                <a:gridCol w="996409">
                  <a:extLst>
                    <a:ext uri="{9D8B030D-6E8A-4147-A177-3AD203B41FA5}">
                      <a16:colId xmlns="" xmlns:a16="http://schemas.microsoft.com/office/drawing/2014/main" val="360451850"/>
                    </a:ext>
                  </a:extLst>
                </a:gridCol>
                <a:gridCol w="996409">
                  <a:extLst>
                    <a:ext uri="{9D8B030D-6E8A-4147-A177-3AD203B41FA5}">
                      <a16:colId xmlns="" xmlns:a16="http://schemas.microsoft.com/office/drawing/2014/main" val="4011036935"/>
                    </a:ext>
                  </a:extLst>
                </a:gridCol>
                <a:gridCol w="996409">
                  <a:extLst>
                    <a:ext uri="{9D8B030D-6E8A-4147-A177-3AD203B41FA5}">
                      <a16:colId xmlns="" xmlns:a16="http://schemas.microsoft.com/office/drawing/2014/main" val="3174463168"/>
                    </a:ext>
                  </a:extLst>
                </a:gridCol>
                <a:gridCol w="996409">
                  <a:extLst>
                    <a:ext uri="{9D8B030D-6E8A-4147-A177-3AD203B41FA5}">
                      <a16:colId xmlns="" xmlns:a16="http://schemas.microsoft.com/office/drawing/2014/main" val="2104834819"/>
                    </a:ext>
                  </a:extLst>
                </a:gridCol>
              </a:tblGrid>
              <a:tr h="190500">
                <a:tc>
                  <a:txBody>
                    <a:bodyPr/>
                    <a:lstStyle/>
                    <a:p>
                      <a:endParaRPr lang="en-US" sz="1400">
                        <a:effectLst/>
                        <a:latin typeface="Times New Roman" panose="02020603050405020304" pitchFamily="18" charset="0"/>
                      </a:endParaRPr>
                    </a:p>
                  </a:txBody>
                  <a:tcPr marL="68580" marR="68580" marT="0" marB="0" anchor="b"/>
                </a:tc>
                <a:tc>
                  <a:txBody>
                    <a:bodyPr/>
                    <a:lstStyle/>
                    <a:p>
                      <a:endParaRPr lang="en-US" sz="1400">
                        <a:effectLst/>
                        <a:latin typeface="Times New Roman" panose="02020603050405020304" pitchFamily="18" charset="0"/>
                      </a:endParaRPr>
                    </a:p>
                  </a:txBody>
                  <a:tcPr marL="68580" marR="68580" marT="0" marB="0" anchor="b"/>
                </a:tc>
                <a:tc>
                  <a:txBody>
                    <a:bodyPr/>
                    <a:lstStyle/>
                    <a:p>
                      <a:endParaRPr lang="en-US" sz="1400">
                        <a:effectLst/>
                        <a:latin typeface="Times New Roman" panose="02020603050405020304" pitchFamily="18" charset="0"/>
                      </a:endParaRPr>
                    </a:p>
                  </a:txBody>
                  <a:tcPr marL="68580" marR="68580" marT="0" marB="0" anchor="b"/>
                </a:tc>
                <a:tc>
                  <a:txBody>
                    <a:bodyPr/>
                    <a:lstStyle/>
                    <a:p>
                      <a:endParaRPr lang="en-US" sz="1400">
                        <a:effectLst/>
                        <a:latin typeface="Times New Roman" panose="02020603050405020304" pitchFamily="18" charset="0"/>
                      </a:endParaRPr>
                    </a:p>
                  </a:txBody>
                  <a:tcPr marL="68580" marR="68580" marT="0" marB="0" anchor="b"/>
                </a:tc>
                <a:tc>
                  <a:txBody>
                    <a:bodyPr/>
                    <a:lstStyle/>
                    <a:p>
                      <a:endParaRPr lang="en-US" sz="1400">
                        <a:effectLst/>
                        <a:latin typeface="Times New Roman" panose="02020603050405020304" pitchFamily="18" charset="0"/>
                      </a:endParaRPr>
                    </a:p>
                  </a:txBody>
                  <a:tcPr marL="68580" marR="68580" marT="0" marB="0" anchor="b"/>
                </a:tc>
                <a:tc>
                  <a:txBody>
                    <a:bodyPr/>
                    <a:lstStyle/>
                    <a:p>
                      <a:endParaRPr lang="en-US" sz="1400">
                        <a:effectLst/>
                        <a:latin typeface="Times New Roman" panose="02020603050405020304" pitchFamily="18" charset="0"/>
                      </a:endParaRPr>
                    </a:p>
                  </a:txBody>
                  <a:tcPr marL="68580" marR="68580" marT="0" marB="0" anchor="b"/>
                </a:tc>
                <a:tc gridSpan="5">
                  <a:txBody>
                    <a:bodyPr/>
                    <a:lstStyle/>
                    <a:p>
                      <a:pPr marL="0" marR="0" algn="ctr">
                        <a:spcBef>
                          <a:spcPts val="0"/>
                        </a:spcBef>
                        <a:spcAft>
                          <a:spcPts val="0"/>
                        </a:spcAft>
                      </a:pPr>
                      <a:r>
                        <a:rPr lang="en-US" sz="1400">
                          <a:effectLst/>
                        </a:rPr>
                        <a:t>Total Length (m)</a:t>
                      </a:r>
                      <a:endParaRPr lang="en-US" sz="1800">
                        <a:effectLst/>
                        <a:latin typeface="Calibri" panose="020F0502020204030204" pitchFamily="34" charset="0"/>
                        <a:ea typeface="Calibri" panose="020F0502020204030204" pitchFamily="34" charset="0"/>
                      </a:endParaRPr>
                    </a:p>
                  </a:txBody>
                  <a:tcPr marL="68580" marR="6858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889367550"/>
                  </a:ext>
                </a:extLst>
              </a:tr>
              <a:tr h="323850">
                <a:tc>
                  <a:txBody>
                    <a:bodyPr/>
                    <a:lstStyle/>
                    <a:p>
                      <a:pPr marL="0" marR="0" algn="ctr">
                        <a:spcBef>
                          <a:spcPts val="0"/>
                        </a:spcBef>
                        <a:spcAft>
                          <a:spcPts val="0"/>
                        </a:spcAft>
                      </a:pPr>
                      <a:r>
                        <a:rPr lang="en-US" sz="1400">
                          <a:effectLst/>
                        </a:rPr>
                        <a:t>Pipe Size (inch)</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Pipe Size (mm)</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Pipe Type</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Weight per meter</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Cost per kg</a:t>
                      </a:r>
                      <a:br>
                        <a:rPr lang="en-US" sz="1400">
                          <a:effectLst/>
                        </a:rPr>
                      </a:br>
                      <a:r>
                        <a:rPr lang="en-US" sz="1400">
                          <a:effectLst/>
                        </a:rPr>
                        <a:t>(BRL)</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Cost per meter</a:t>
                      </a:r>
                      <a:br>
                        <a:rPr lang="en-US" sz="1400">
                          <a:effectLst/>
                        </a:rPr>
                      </a:br>
                      <a:r>
                        <a:rPr lang="en-US" sz="1400">
                          <a:effectLst/>
                        </a:rPr>
                        <a:t>(BRL)</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Mitsubishi UL</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TVR LX</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LG Multi V IV</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TVR Select</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Mitsubishi</a:t>
                      </a:r>
                      <a:br>
                        <a:rPr lang="en-US" sz="1400">
                          <a:effectLst/>
                        </a:rPr>
                      </a:br>
                      <a:r>
                        <a:rPr lang="en-US" sz="1400">
                          <a:effectLst/>
                        </a:rPr>
                        <a:t>Non-UL</a:t>
                      </a:r>
                      <a:endParaRPr lang="en-US"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 xmlns:a16="http://schemas.microsoft.com/office/drawing/2014/main" val="1939626314"/>
                  </a:ext>
                </a:extLst>
              </a:tr>
              <a:tr h="190500">
                <a:tc>
                  <a:txBody>
                    <a:bodyPr/>
                    <a:lstStyle/>
                    <a:p>
                      <a:pPr marL="0" marR="0" algn="ctr">
                        <a:spcBef>
                          <a:spcPts val="0"/>
                        </a:spcBef>
                        <a:spcAft>
                          <a:spcPts val="0"/>
                        </a:spcAft>
                      </a:pPr>
                      <a:r>
                        <a:rPr lang="en-US" sz="1400">
                          <a:effectLst/>
                        </a:rPr>
                        <a:t>3/8</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9,52</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Flexible</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0,195</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42,9</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8,4</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400">
                          <a:effectLst/>
                        </a:rPr>
                        <a:t>160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160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80</a:t>
                      </a:r>
                      <a:endParaRPr lang="en-US"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 xmlns:a16="http://schemas.microsoft.com/office/drawing/2014/main" val="1973709783"/>
                  </a:ext>
                </a:extLst>
              </a:tr>
              <a:tr h="190500">
                <a:tc>
                  <a:txBody>
                    <a:bodyPr/>
                    <a:lstStyle/>
                    <a:p>
                      <a:pPr marL="0" marR="0" algn="ctr">
                        <a:spcBef>
                          <a:spcPts val="0"/>
                        </a:spcBef>
                        <a:spcAft>
                          <a:spcPts val="0"/>
                        </a:spcAft>
                      </a:pPr>
                      <a:r>
                        <a:rPr lang="en-US" sz="1400">
                          <a:effectLst/>
                        </a:rPr>
                        <a:t>1/2</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12,7</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Flexible</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0,266</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42,9</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11,4</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240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240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80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160</a:t>
                      </a:r>
                      <a:endParaRPr lang="en-US"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 xmlns:a16="http://schemas.microsoft.com/office/drawing/2014/main" val="4069419085"/>
                  </a:ext>
                </a:extLst>
              </a:tr>
              <a:tr h="190500">
                <a:tc>
                  <a:txBody>
                    <a:bodyPr/>
                    <a:lstStyle/>
                    <a:p>
                      <a:pPr marL="0" marR="0" algn="ctr">
                        <a:spcBef>
                          <a:spcPts val="0"/>
                        </a:spcBef>
                        <a:spcAft>
                          <a:spcPts val="0"/>
                        </a:spcAft>
                      </a:pPr>
                      <a:r>
                        <a:rPr lang="en-US" sz="1400">
                          <a:effectLst/>
                        </a:rPr>
                        <a:t>5/8</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15,87</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Flexible</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0,337</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42,9</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14,5</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200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400">
                          <a:effectLst/>
                        </a:rPr>
                        <a:t>160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240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200</a:t>
                      </a:r>
                      <a:endParaRPr lang="en-US"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 xmlns:a16="http://schemas.microsoft.com/office/drawing/2014/main" val="2786318713"/>
                  </a:ext>
                </a:extLst>
              </a:tr>
              <a:tr h="190500">
                <a:tc>
                  <a:txBody>
                    <a:bodyPr/>
                    <a:lstStyle/>
                    <a:p>
                      <a:pPr marL="0" marR="0" algn="ctr">
                        <a:spcBef>
                          <a:spcPts val="0"/>
                        </a:spcBef>
                        <a:spcAft>
                          <a:spcPts val="0"/>
                        </a:spcAft>
                      </a:pPr>
                      <a:r>
                        <a:rPr lang="en-US" sz="1400">
                          <a:effectLst/>
                        </a:rPr>
                        <a:t>3/4</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19,05</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Flexible</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0,408</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42,9</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17,5</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200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30</a:t>
                      </a:r>
                      <a:endParaRPr lang="en-US"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 xmlns:a16="http://schemas.microsoft.com/office/drawing/2014/main" val="3341491841"/>
                  </a:ext>
                </a:extLst>
              </a:tr>
              <a:tr h="190500">
                <a:tc>
                  <a:txBody>
                    <a:bodyPr/>
                    <a:lstStyle/>
                    <a:p>
                      <a:pPr marL="0" marR="0" algn="ctr">
                        <a:spcBef>
                          <a:spcPts val="0"/>
                        </a:spcBef>
                        <a:spcAft>
                          <a:spcPts val="0"/>
                        </a:spcAft>
                      </a:pPr>
                      <a:r>
                        <a:rPr lang="en-US" sz="1400">
                          <a:effectLst/>
                        </a:rPr>
                        <a:t>7/8</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22,22</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Rigid</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0,478</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44,9</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21,5</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80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80</a:t>
                      </a:r>
                      <a:endParaRPr lang="en-US"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 xmlns:a16="http://schemas.microsoft.com/office/drawing/2014/main" val="908389386"/>
                  </a:ext>
                </a:extLst>
              </a:tr>
              <a:tr h="190500">
                <a:tc>
                  <a:txBody>
                    <a:bodyPr/>
                    <a:lstStyle/>
                    <a:p>
                      <a:pPr marL="0" marR="0" algn="ctr">
                        <a:spcBef>
                          <a:spcPts val="0"/>
                        </a:spcBef>
                        <a:spcAft>
                          <a:spcPts val="0"/>
                        </a:spcAft>
                      </a:pPr>
                      <a:r>
                        <a:rPr lang="en-US" sz="1400">
                          <a:effectLst/>
                        </a:rPr>
                        <a:t>1</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25,4</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Rigid</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0,549</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44,9</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24,7</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400">
                          <a:effectLst/>
                        </a:rPr>
                        <a:t>80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80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80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 xmlns:a16="http://schemas.microsoft.com/office/drawing/2014/main" val="2220642286"/>
                  </a:ext>
                </a:extLst>
              </a:tr>
              <a:tr h="190500">
                <a:tc>
                  <a:txBody>
                    <a:bodyPr/>
                    <a:lstStyle/>
                    <a:p>
                      <a:pPr marL="0" marR="0" algn="ctr">
                        <a:spcBef>
                          <a:spcPts val="0"/>
                        </a:spcBef>
                        <a:spcAft>
                          <a:spcPts val="0"/>
                        </a:spcAft>
                      </a:pPr>
                      <a:r>
                        <a:rPr lang="en-US" sz="1400">
                          <a:effectLst/>
                        </a:rPr>
                        <a:t>1 1/8</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28,57</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Rigid</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0,620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44,9</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27,8</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40</a:t>
                      </a:r>
                      <a:endParaRPr lang="en-US"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 xmlns:a16="http://schemas.microsoft.com/office/drawing/2014/main" val="4240134157"/>
                  </a:ext>
                </a:extLst>
              </a:tr>
              <a:tr h="190500">
                <a:tc>
                  <a:txBody>
                    <a:bodyPr/>
                    <a:lstStyle/>
                    <a:p>
                      <a:pPr marL="0" marR="0" algn="ctr">
                        <a:spcBef>
                          <a:spcPts val="0"/>
                        </a:spcBef>
                        <a:spcAft>
                          <a:spcPts val="0"/>
                        </a:spcAft>
                      </a:pPr>
                      <a:r>
                        <a:rPr lang="en-US" sz="1400">
                          <a:effectLst/>
                        </a:rPr>
                        <a:t>1 1/4</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31,75</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Rigid</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0,691</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44,9</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31,0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400">
                          <a:effectLst/>
                        </a:rPr>
                        <a:t>42</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 xmlns:a16="http://schemas.microsoft.com/office/drawing/2014/main" val="2406387840"/>
                  </a:ext>
                </a:extLst>
              </a:tr>
              <a:tr h="190500">
                <a:tc>
                  <a:txBody>
                    <a:bodyPr/>
                    <a:lstStyle/>
                    <a:p>
                      <a:pPr marL="0" marR="0" algn="ctr">
                        <a:spcBef>
                          <a:spcPts val="0"/>
                        </a:spcBef>
                        <a:spcAft>
                          <a:spcPts val="0"/>
                        </a:spcAft>
                      </a:pPr>
                      <a:r>
                        <a:rPr lang="en-US" sz="1400">
                          <a:effectLst/>
                        </a:rPr>
                        <a:t>1 1/2</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38,1</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Rigid</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0,833</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44,9</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37,4</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400">
                          <a:effectLst/>
                        </a:rPr>
                        <a:t>30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 xmlns:a16="http://schemas.microsoft.com/office/drawing/2014/main" val="274525079"/>
                  </a:ext>
                </a:extLst>
              </a:tr>
              <a:tr h="190500">
                <a:tc>
                  <a:txBody>
                    <a:bodyPr/>
                    <a:lstStyle/>
                    <a:p>
                      <a:pPr marL="0" marR="0" algn="ctr">
                        <a:spcBef>
                          <a:spcPts val="0"/>
                        </a:spcBef>
                        <a:spcAft>
                          <a:spcPts val="0"/>
                        </a:spcAft>
                      </a:pPr>
                      <a:r>
                        <a:rPr lang="en-US" sz="1400">
                          <a:effectLst/>
                        </a:rPr>
                        <a:t>1 5/8</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41,27</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Rigid</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0,904</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44,9</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40,6</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400">
                          <a:effectLst/>
                        </a:rPr>
                        <a:t>30</a:t>
                      </a:r>
                      <a:endParaRPr lang="en-US" sz="18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rPr>
                        <a:t>30</a:t>
                      </a:r>
                      <a:endParaRPr lang="en-US" sz="18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 xmlns:a16="http://schemas.microsoft.com/office/drawing/2014/main" val="1192545882"/>
                  </a:ext>
                </a:extLst>
              </a:tr>
              <a:tr h="190500">
                <a:tc>
                  <a:txBody>
                    <a:bodyPr/>
                    <a:lstStyle/>
                    <a:p>
                      <a:pPr marL="0" marR="0">
                        <a:spcBef>
                          <a:spcPts val="0"/>
                        </a:spcBef>
                        <a:spcAft>
                          <a:spcPts val="0"/>
                        </a:spcAft>
                      </a:pPr>
                      <a:r>
                        <a:rPr lang="en-US" sz="1200" dirty="0">
                          <a:effectLst/>
                        </a:rPr>
                        <a:t>Piping Cost</a:t>
                      </a:r>
                      <a:endParaRPr lang="en-US" sz="18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2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800" b="1" dirty="0">
                          <a:effectLst/>
                        </a:rPr>
                        <a:t>10203</a:t>
                      </a:r>
                      <a:endParaRPr lang="en-US" sz="2400" b="1"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800" b="1" dirty="0">
                          <a:effectLst/>
                        </a:rPr>
                        <a:t>11280</a:t>
                      </a:r>
                      <a:endParaRPr lang="en-US" sz="2400" b="1"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800" b="1">
                          <a:effectLst/>
                        </a:rPr>
                        <a:t>10244</a:t>
                      </a:r>
                      <a:endParaRPr lang="en-US" sz="2400" b="1">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800" b="1">
                          <a:effectLst/>
                        </a:rPr>
                        <a:t>10583</a:t>
                      </a:r>
                      <a:endParaRPr lang="en-US" sz="2400" b="1">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800" b="1">
                          <a:effectLst/>
                        </a:rPr>
                        <a:t>9960</a:t>
                      </a:r>
                      <a:endParaRPr lang="en-US" sz="2400" b="1">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 xmlns:a16="http://schemas.microsoft.com/office/drawing/2014/main" val="753837608"/>
                  </a:ext>
                </a:extLst>
              </a:tr>
              <a:tr h="190500">
                <a:tc>
                  <a:txBody>
                    <a:bodyPr/>
                    <a:lstStyle/>
                    <a:p>
                      <a:pPr marL="0" marR="0">
                        <a:spcBef>
                          <a:spcPts val="0"/>
                        </a:spcBef>
                        <a:spcAft>
                          <a:spcPts val="0"/>
                        </a:spcAft>
                      </a:pPr>
                      <a:r>
                        <a:rPr lang="en-US" sz="1200" dirty="0">
                          <a:effectLst/>
                        </a:rPr>
                        <a:t>Inst. Cost Red.</a:t>
                      </a:r>
                      <a:endParaRPr lang="en-US" sz="18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2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spcBef>
                          <a:spcPts val="0"/>
                        </a:spcBef>
                        <a:spcAft>
                          <a:spcPts val="0"/>
                        </a:spcAft>
                      </a:pPr>
                      <a:r>
                        <a:rPr lang="en-US" sz="1400">
                          <a:effectLst/>
                        </a:rPr>
                        <a:t> </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800" b="1" dirty="0" smtClean="0">
                          <a:effectLst/>
                        </a:rPr>
                        <a:t>2</a:t>
                      </a:r>
                      <a:r>
                        <a:rPr lang="en-US" sz="1800" b="1" dirty="0">
                          <a:effectLst/>
                        </a:rPr>
                        <a:t>%</a:t>
                      </a:r>
                      <a:endParaRPr lang="en-US" sz="2400" b="1"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800" b="1" dirty="0" smtClean="0">
                          <a:effectLst/>
                        </a:rPr>
                        <a:t>12</a:t>
                      </a:r>
                      <a:r>
                        <a:rPr lang="en-US" sz="1800" b="1" dirty="0">
                          <a:effectLst/>
                        </a:rPr>
                        <a:t>%</a:t>
                      </a:r>
                      <a:endParaRPr lang="en-US" sz="2400" b="1"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800" b="1" dirty="0" smtClean="0">
                          <a:effectLst/>
                        </a:rPr>
                        <a:t>3</a:t>
                      </a:r>
                      <a:r>
                        <a:rPr lang="en-US" sz="1800" b="1" dirty="0">
                          <a:effectLst/>
                        </a:rPr>
                        <a:t>%</a:t>
                      </a:r>
                      <a:endParaRPr lang="en-US" sz="2400" b="1"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800" b="1" dirty="0" smtClean="0">
                          <a:effectLst/>
                        </a:rPr>
                        <a:t>6</a:t>
                      </a:r>
                      <a:r>
                        <a:rPr lang="en-US" sz="1800" b="1" dirty="0">
                          <a:effectLst/>
                        </a:rPr>
                        <a:t>%</a:t>
                      </a:r>
                      <a:endParaRPr lang="en-US" sz="2400" b="1"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2400" b="1" dirty="0" smtClean="0">
                          <a:effectLst/>
                          <a:latin typeface="Calibri" panose="020F0502020204030204" pitchFamily="34" charset="0"/>
                          <a:ea typeface="Calibri" panose="020F0502020204030204" pitchFamily="34" charset="0"/>
                        </a:rPr>
                        <a:t>Base</a:t>
                      </a:r>
                      <a:endParaRPr lang="en-US" sz="2400" b="1"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 xmlns:a16="http://schemas.microsoft.com/office/drawing/2014/main" val="995563624"/>
                  </a:ext>
                </a:extLst>
              </a:tr>
            </a:tbl>
          </a:graphicData>
        </a:graphic>
      </p:graphicFrame>
      <p:sp>
        <p:nvSpPr>
          <p:cNvPr id="7" name="TextBox 6"/>
          <p:cNvSpPr txBox="1"/>
          <p:nvPr/>
        </p:nvSpPr>
        <p:spPr bwMode="auto">
          <a:xfrm>
            <a:off x="1730396" y="5995785"/>
            <a:ext cx="835998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dirty="0" err="1" smtClean="0">
                <a:solidFill>
                  <a:srgbClr val="FF0000"/>
                </a:solidFill>
              </a:rPr>
              <a:t>Puede</a:t>
            </a:r>
            <a:r>
              <a:rPr lang="en-US" dirty="0" smtClean="0">
                <a:solidFill>
                  <a:srgbClr val="FF0000"/>
                </a:solidFill>
              </a:rPr>
              <a:t> </a:t>
            </a:r>
            <a:r>
              <a:rPr lang="en-US" dirty="0" err="1" smtClean="0">
                <a:solidFill>
                  <a:srgbClr val="FF0000"/>
                </a:solidFill>
              </a:rPr>
              <a:t>haber</a:t>
            </a:r>
            <a:r>
              <a:rPr lang="en-US" dirty="0" smtClean="0">
                <a:solidFill>
                  <a:srgbClr val="FF0000"/>
                </a:solidFill>
              </a:rPr>
              <a:t> </a:t>
            </a:r>
            <a:r>
              <a:rPr lang="en-US" dirty="0" smtClean="0">
                <a:solidFill>
                  <a:srgbClr val="FF0000"/>
                </a:solidFill>
              </a:rPr>
              <a:t>un </a:t>
            </a:r>
            <a:r>
              <a:rPr lang="en-US" dirty="0" err="1" smtClean="0">
                <a:solidFill>
                  <a:srgbClr val="FF0000"/>
                </a:solidFill>
              </a:rPr>
              <a:t>ahorro</a:t>
            </a:r>
            <a:r>
              <a:rPr lang="en-US" dirty="0" smtClean="0">
                <a:solidFill>
                  <a:srgbClr val="FF0000"/>
                </a:solidFill>
              </a:rPr>
              <a:t> de mas de 10% ….</a:t>
            </a:r>
            <a:endParaRPr lang="en-US" dirty="0" smtClean="0">
              <a:solidFill>
                <a:srgbClr val="FF0000"/>
              </a:solidFill>
            </a:endParaRPr>
          </a:p>
        </p:txBody>
      </p:sp>
    </p:spTree>
    <p:extLst>
      <p:ext uri="{BB962C8B-B14F-4D97-AF65-F5344CB8AC3E}">
        <p14:creationId xmlns:p14="http://schemas.microsoft.com/office/powerpoint/2010/main" val="4062957251"/>
      </p:ext>
    </p:extLst>
  </p:cSld>
  <p:clrMapOvr>
    <a:masterClrMapping/>
  </p:clrMapOvr>
  <p:transition spd="med">
    <p:fade thruBlk="1"/>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B4B949BACDCA146BFE27DD5BD521E75" ma:contentTypeVersion="1" ma:contentTypeDescription="Create a new document." ma:contentTypeScope="" ma:versionID="75bce26aee4e76a83d56700c1683a32c">
  <xsd:schema xmlns:xsd="http://www.w3.org/2001/XMLSchema" xmlns:xs="http://www.w3.org/2001/XMLSchema" xmlns:p="http://schemas.microsoft.com/office/2006/metadata/properties" xmlns:ns1="http://schemas.microsoft.com/sharepoint/v3" targetNamespace="http://schemas.microsoft.com/office/2006/metadata/properties" ma:root="true" ma:fieldsID="3cc9b7cc6a0969cea55d280f6f367e14"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xml><?xml version="1.0" encoding="utf-8"?>
<LongProperties xmlns="http://schemas.microsoft.com/office/2006/metadata/longProperties"/>
</file>

<file path=customXml/itemProps1.xml><?xml version="1.0" encoding="utf-8"?>
<ds:datastoreItem xmlns:ds="http://schemas.openxmlformats.org/officeDocument/2006/customXml" ds:itemID="{26A12FAB-52AF-4295-B358-A8C923D96C99}">
  <ds:schemaRefs>
    <ds:schemaRef ds:uri="http://schemas.microsoft.com/sharepoint/v3/contenttype/forms"/>
  </ds:schemaRefs>
</ds:datastoreItem>
</file>

<file path=customXml/itemProps2.xml><?xml version="1.0" encoding="utf-8"?>
<ds:datastoreItem xmlns:ds="http://schemas.openxmlformats.org/officeDocument/2006/customXml" ds:itemID="{3C1B69CA-9F48-482D-B4DC-B86F5C32D0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BDB363-A9C4-4FF4-854E-795692BB0534}">
  <ds:schemaRefs>
    <ds:schemaRef ds:uri="http://purl.org/dc/terms/"/>
    <ds:schemaRef ds:uri="http://schemas.openxmlformats.org/package/2006/metadata/core-properties"/>
    <ds:schemaRef ds:uri="http://schemas.microsoft.com/office/2006/documentManagement/types"/>
    <ds:schemaRef ds:uri="http://www.w3.org/XML/1998/namespace"/>
    <ds:schemaRef ds:uri="http://purl.org/dc/elements/1.1/"/>
    <ds:schemaRef ds:uri="http://schemas.microsoft.com/sharepoint/v3"/>
    <ds:schemaRef ds:uri="http://schemas.microsoft.com/office/2006/metadata/properties"/>
    <ds:schemaRef ds:uri="http://schemas.microsoft.com/office/infopath/2007/PartnerControls"/>
    <ds:schemaRef ds:uri="http://purl.org/dc/dcmitype/"/>
  </ds:schemaRefs>
</ds:datastoreItem>
</file>

<file path=customXml/itemProps4.xml><?xml version="1.0" encoding="utf-8"?>
<ds:datastoreItem xmlns:ds="http://schemas.openxmlformats.org/officeDocument/2006/customXml" ds:itemID="{FF20A299-235F-4393-AEF5-B2B1147D85EB}">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Executive</Template>
  <TotalTime>23323</TotalTime>
  <Words>3034</Words>
  <Application>Microsoft Office PowerPoint</Application>
  <PresentationFormat>Custom</PresentationFormat>
  <Paragraphs>696</Paragraphs>
  <Slides>31</Slides>
  <Notes>9</Notes>
  <HiddenSlides>3</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Executive</vt:lpstr>
      <vt:lpstr>2019 Trane Latin America           Sales Conference</vt:lpstr>
      <vt:lpstr>   </vt:lpstr>
      <vt:lpstr>Portfolio de Productos No UL</vt:lpstr>
      <vt:lpstr>Portfolio de Productos UL</vt:lpstr>
      <vt:lpstr>Portfolio de Produto</vt:lpstr>
      <vt:lpstr>Caracteristicas Claves</vt:lpstr>
      <vt:lpstr>Caracteristicas Claves</vt:lpstr>
      <vt:lpstr>Caracteristicas Claves.</vt:lpstr>
      <vt:lpstr>Caracteristica Claves</vt:lpstr>
      <vt:lpstr>Caracteristicas Claves</vt:lpstr>
      <vt:lpstr>Caracteristicas Claves</vt:lpstr>
      <vt:lpstr>Caracteristicas Claves</vt:lpstr>
      <vt:lpstr>Caracteristicas Claves</vt:lpstr>
      <vt:lpstr>Caracteristicas Claves</vt:lpstr>
      <vt:lpstr>Caracteristicas Claves</vt:lpstr>
      <vt:lpstr>Caracteristicas Claves</vt:lpstr>
      <vt:lpstr>Caracteristicas Claves</vt:lpstr>
      <vt:lpstr>Caracteristicas Claves</vt:lpstr>
      <vt:lpstr>Kumo Cloud </vt:lpstr>
      <vt:lpstr>Caracteristicas Clave</vt:lpstr>
      <vt:lpstr>Caracteristicas Claves</vt:lpstr>
      <vt:lpstr>Caracteristicas Clave</vt:lpstr>
      <vt:lpstr>Key features and Sweet Spots!</vt:lpstr>
      <vt:lpstr>Caracteristica Clave</vt:lpstr>
      <vt:lpstr>Caracteristicas Clave</vt:lpstr>
      <vt:lpstr>Caracteristicas Clave</vt:lpstr>
      <vt:lpstr>Caracteristicas Clave</vt:lpstr>
      <vt:lpstr>Caracteristica Clave</vt:lpstr>
      <vt:lpstr>Caracteristicas Clave</vt:lpstr>
      <vt:lpstr>Recursos </vt:lpstr>
      <vt:lpstr>PowerPoint Presentation</vt:lpstr>
    </vt:vector>
  </TitlesOfParts>
  <Company>Ingersoll Rand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Trane PowerPoint Template_Gray</dc:title>
  <dc:creator>Aditya Agarwal</dc:creator>
  <cp:keywords>Trane PowerPoint Template_Gray</cp:keywords>
  <cp:lastModifiedBy>dtuser</cp:lastModifiedBy>
  <cp:revision>868</cp:revision>
  <cp:lastPrinted>2005-10-18T13:26:44Z</cp:lastPrinted>
  <dcterms:created xsi:type="dcterms:W3CDTF">2001-06-01T18:18:43Z</dcterms:created>
  <dcterms:modified xsi:type="dcterms:W3CDTF">2019-02-20T17:43:07Z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randed Materials">
    <vt:lpwstr>26</vt:lpwstr>
  </property>
  <property fmtid="{D5CDD505-2E9C-101B-9397-08002B2CF9AE}" pid="3" name="Top-Level Category">
    <vt:lpwstr>Branded Materials</vt:lpwstr>
  </property>
  <property fmtid="{D5CDD505-2E9C-101B-9397-08002B2CF9AE}" pid="4" name="Brand">
    <vt:lpwstr>;#Trane;#</vt:lpwstr>
  </property>
</Properties>
</file>